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6" r:id="rId1"/>
  </p:sldMasterIdLst>
  <p:notesMasterIdLst>
    <p:notesMasterId r:id="rId23"/>
  </p:notesMasterIdLst>
  <p:handoutMasterIdLst>
    <p:handoutMasterId r:id="rId24"/>
  </p:handoutMasterIdLst>
  <p:sldIdLst>
    <p:sldId id="257" r:id="rId2"/>
    <p:sldId id="266" r:id="rId3"/>
    <p:sldId id="272" r:id="rId4"/>
    <p:sldId id="273" r:id="rId5"/>
    <p:sldId id="286" r:id="rId6"/>
    <p:sldId id="301" r:id="rId7"/>
    <p:sldId id="302" r:id="rId8"/>
    <p:sldId id="322" r:id="rId9"/>
    <p:sldId id="303" r:id="rId10"/>
    <p:sldId id="304" r:id="rId11"/>
    <p:sldId id="306" r:id="rId12"/>
    <p:sldId id="307" r:id="rId13"/>
    <p:sldId id="311" r:id="rId14"/>
    <p:sldId id="310" r:id="rId15"/>
    <p:sldId id="308" r:id="rId16"/>
    <p:sldId id="309" r:id="rId17"/>
    <p:sldId id="323" r:id="rId18"/>
    <p:sldId id="319" r:id="rId19"/>
    <p:sldId id="315" r:id="rId20"/>
    <p:sldId id="321" r:id="rId21"/>
    <p:sldId id="31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412378-D18C-40C4-A9E8-9DE1089A1E3E}" v="1" dt="2023-05-19T18:09:11.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8" autoAdjust="0"/>
    <p:restoredTop sz="93810" autoAdjust="0"/>
  </p:normalViewPr>
  <p:slideViewPr>
    <p:cSldViewPr snapToGrid="0" showGuides="1">
      <p:cViewPr>
        <p:scale>
          <a:sx n="98" d="100"/>
          <a:sy n="98" d="100"/>
        </p:scale>
        <p:origin x="1020" y="366"/>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Miller" userId="a91a9c6a2e1bb0c6" providerId="LiveId" clId="{E1B3C65C-182E-4C45-AB69-B0BCD032EA17}"/>
    <pc:docChg chg="undo custSel addSld delSld modSld">
      <pc:chgData name="Patrick Miller" userId="a91a9c6a2e1bb0c6" providerId="LiveId" clId="{E1B3C65C-182E-4C45-AB69-B0BCD032EA17}" dt="2023-05-19T18:12:29.179" v="57" actId="20577"/>
      <pc:docMkLst>
        <pc:docMk/>
      </pc:docMkLst>
      <pc:sldChg chg="modSp mod">
        <pc:chgData name="Patrick Miller" userId="a91a9c6a2e1bb0c6" providerId="LiveId" clId="{E1B3C65C-182E-4C45-AB69-B0BCD032EA17}" dt="2023-05-18T22:01:06.392" v="7" actId="1076"/>
        <pc:sldMkLst>
          <pc:docMk/>
          <pc:sldMk cId="1495496538" sldId="257"/>
        </pc:sldMkLst>
        <pc:spChg chg="mod">
          <ac:chgData name="Patrick Miller" userId="a91a9c6a2e1bb0c6" providerId="LiveId" clId="{E1B3C65C-182E-4C45-AB69-B0BCD032EA17}" dt="2023-05-18T22:01:06.392" v="7" actId="1076"/>
          <ac:spMkLst>
            <pc:docMk/>
            <pc:sldMk cId="1495496538" sldId="257"/>
            <ac:spMk id="3" creationId="{3D71C9CD-CAE8-4AC8-936D-333769D479E5}"/>
          </ac:spMkLst>
        </pc:spChg>
        <pc:spChg chg="mod">
          <ac:chgData name="Patrick Miller" userId="a91a9c6a2e1bb0c6" providerId="LiveId" clId="{E1B3C65C-182E-4C45-AB69-B0BCD032EA17}" dt="2023-05-18T22:00:50.330" v="3" actId="1076"/>
          <ac:spMkLst>
            <pc:docMk/>
            <pc:sldMk cId="1495496538" sldId="257"/>
            <ac:spMk id="4" creationId="{C6D24F99-E026-485A-96CD-AEC98137262A}"/>
          </ac:spMkLst>
        </pc:spChg>
      </pc:sldChg>
      <pc:sldChg chg="addSp delSp modSp add del mod">
        <pc:chgData name="Patrick Miller" userId="a91a9c6a2e1bb0c6" providerId="LiveId" clId="{E1B3C65C-182E-4C45-AB69-B0BCD032EA17}" dt="2023-05-19T17:50:46.194" v="28" actId="20577"/>
        <pc:sldMkLst>
          <pc:docMk/>
          <pc:sldMk cId="1132430622" sldId="309"/>
        </pc:sldMkLst>
        <pc:graphicFrameChg chg="mod">
          <ac:chgData name="Patrick Miller" userId="a91a9c6a2e1bb0c6" providerId="LiveId" clId="{E1B3C65C-182E-4C45-AB69-B0BCD032EA17}" dt="2023-05-19T17:50:46.194" v="28" actId="20577"/>
          <ac:graphicFrameMkLst>
            <pc:docMk/>
            <pc:sldMk cId="1132430622" sldId="309"/>
            <ac:graphicFrameMk id="15" creationId="{26E25E59-0E38-6638-B95E-89C2266E0E59}"/>
          </ac:graphicFrameMkLst>
        </pc:graphicFrameChg>
        <pc:picChg chg="add del mod">
          <ac:chgData name="Patrick Miller" userId="a91a9c6a2e1bb0c6" providerId="LiveId" clId="{E1B3C65C-182E-4C45-AB69-B0BCD032EA17}" dt="2023-05-19T17:42:40.312" v="18" actId="478"/>
          <ac:picMkLst>
            <pc:docMk/>
            <pc:sldMk cId="1132430622" sldId="309"/>
            <ac:picMk id="4" creationId="{5B48DE00-1FFD-B05F-5812-82B434DC6B6F}"/>
          </ac:picMkLst>
        </pc:picChg>
        <pc:picChg chg="del">
          <ac:chgData name="Patrick Miller" userId="a91a9c6a2e1bb0c6" providerId="LiveId" clId="{E1B3C65C-182E-4C45-AB69-B0BCD032EA17}" dt="2023-05-19T17:41:42.129" v="10" actId="478"/>
          <ac:picMkLst>
            <pc:docMk/>
            <pc:sldMk cId="1132430622" sldId="309"/>
            <ac:picMk id="5" creationId="{28D4614B-31F0-87AF-1A2F-C87CECD96161}"/>
          </ac:picMkLst>
        </pc:picChg>
        <pc:picChg chg="add mod">
          <ac:chgData name="Patrick Miller" userId="a91a9c6a2e1bb0c6" providerId="LiveId" clId="{E1B3C65C-182E-4C45-AB69-B0BCD032EA17}" dt="2023-05-19T17:43:07.709" v="22" actId="1076"/>
          <ac:picMkLst>
            <pc:docMk/>
            <pc:sldMk cId="1132430622" sldId="309"/>
            <ac:picMk id="7" creationId="{76936DC9-5813-97F7-A414-31D8A0EE6B46}"/>
          </ac:picMkLst>
        </pc:picChg>
      </pc:sldChg>
      <pc:sldChg chg="del">
        <pc:chgData name="Patrick Miller" userId="a91a9c6a2e1bb0c6" providerId="LiveId" clId="{E1B3C65C-182E-4C45-AB69-B0BCD032EA17}" dt="2023-05-19T17:51:53.759" v="29" actId="47"/>
        <pc:sldMkLst>
          <pc:docMk/>
          <pc:sldMk cId="778115299" sldId="312"/>
        </pc:sldMkLst>
      </pc:sldChg>
      <pc:sldChg chg="del">
        <pc:chgData name="Patrick Miller" userId="a91a9c6a2e1bb0c6" providerId="LiveId" clId="{E1B3C65C-182E-4C45-AB69-B0BCD032EA17}" dt="2023-05-19T17:51:55.587" v="30" actId="47"/>
        <pc:sldMkLst>
          <pc:docMk/>
          <pc:sldMk cId="4079857847" sldId="313"/>
        </pc:sldMkLst>
      </pc:sldChg>
      <pc:sldChg chg="del">
        <pc:chgData name="Patrick Miller" userId="a91a9c6a2e1bb0c6" providerId="LiveId" clId="{E1B3C65C-182E-4C45-AB69-B0BCD032EA17}" dt="2023-05-19T17:51:55.614" v="31" actId="47"/>
        <pc:sldMkLst>
          <pc:docMk/>
          <pc:sldMk cId="2123979478" sldId="314"/>
        </pc:sldMkLst>
      </pc:sldChg>
      <pc:sldChg chg="modSp mod">
        <pc:chgData name="Patrick Miller" userId="a91a9c6a2e1bb0c6" providerId="LiveId" clId="{E1B3C65C-182E-4C45-AB69-B0BCD032EA17}" dt="2023-05-19T18:11:51.511" v="55" actId="1076"/>
        <pc:sldMkLst>
          <pc:docMk/>
          <pc:sldMk cId="3223359698" sldId="315"/>
        </pc:sldMkLst>
        <pc:spChg chg="mod">
          <ac:chgData name="Patrick Miller" userId="a91a9c6a2e1bb0c6" providerId="LiveId" clId="{E1B3C65C-182E-4C45-AB69-B0BCD032EA17}" dt="2023-05-19T18:11:36.672" v="50" actId="1076"/>
          <ac:spMkLst>
            <pc:docMk/>
            <pc:sldMk cId="3223359698" sldId="315"/>
            <ac:spMk id="4" creationId="{78B86F7F-B4DB-3B5F-394C-955B43EF81A4}"/>
          </ac:spMkLst>
        </pc:spChg>
        <pc:spChg chg="mod">
          <ac:chgData name="Patrick Miller" userId="a91a9c6a2e1bb0c6" providerId="LiveId" clId="{E1B3C65C-182E-4C45-AB69-B0BCD032EA17}" dt="2023-05-19T18:11:51.511" v="55" actId="1076"/>
          <ac:spMkLst>
            <pc:docMk/>
            <pc:sldMk cId="3223359698" sldId="315"/>
            <ac:spMk id="5" creationId="{03E6BBF5-90DC-E8C3-B1C7-1E4313461768}"/>
          </ac:spMkLst>
        </pc:spChg>
        <pc:spChg chg="mod">
          <ac:chgData name="Patrick Miller" userId="a91a9c6a2e1bb0c6" providerId="LiveId" clId="{E1B3C65C-182E-4C45-AB69-B0BCD032EA17}" dt="2023-05-19T18:11:41.517" v="51" actId="1076"/>
          <ac:spMkLst>
            <pc:docMk/>
            <pc:sldMk cId="3223359698" sldId="315"/>
            <ac:spMk id="6" creationId="{0009986D-245C-F47A-DA13-4825644A594B}"/>
          </ac:spMkLst>
        </pc:spChg>
        <pc:spChg chg="mod">
          <ac:chgData name="Patrick Miller" userId="a91a9c6a2e1bb0c6" providerId="LiveId" clId="{E1B3C65C-182E-4C45-AB69-B0BCD032EA17}" dt="2023-05-19T18:11:45.861" v="52" actId="1076"/>
          <ac:spMkLst>
            <pc:docMk/>
            <pc:sldMk cId="3223359698" sldId="315"/>
            <ac:spMk id="7" creationId="{9268D8E9-50B6-89BC-553E-7BD367A37C81}"/>
          </ac:spMkLst>
        </pc:spChg>
      </pc:sldChg>
      <pc:sldChg chg="modSp mod">
        <pc:chgData name="Patrick Miller" userId="a91a9c6a2e1bb0c6" providerId="LiveId" clId="{E1B3C65C-182E-4C45-AB69-B0BCD032EA17}" dt="2023-05-19T18:12:29.179" v="57" actId="20577"/>
        <pc:sldMkLst>
          <pc:docMk/>
          <pc:sldMk cId="98795057" sldId="317"/>
        </pc:sldMkLst>
        <pc:spChg chg="mod">
          <ac:chgData name="Patrick Miller" userId="a91a9c6a2e1bb0c6" providerId="LiveId" clId="{E1B3C65C-182E-4C45-AB69-B0BCD032EA17}" dt="2023-05-19T18:12:29.179" v="57" actId="20577"/>
          <ac:spMkLst>
            <pc:docMk/>
            <pc:sldMk cId="98795057" sldId="317"/>
            <ac:spMk id="2" creationId="{5C7BDB03-7025-AFC4-B3CD-1548FCF38718}"/>
          </ac:spMkLst>
        </pc:spChg>
        <pc:spChg chg="mod">
          <ac:chgData name="Patrick Miller" userId="a91a9c6a2e1bb0c6" providerId="LiveId" clId="{E1B3C65C-182E-4C45-AB69-B0BCD032EA17}" dt="2023-05-19T18:02:12.460" v="38" actId="27636"/>
          <ac:spMkLst>
            <pc:docMk/>
            <pc:sldMk cId="98795057" sldId="317"/>
            <ac:spMk id="7" creationId="{8CDFE52F-B343-5104-8AEE-08E8EB928EDF}"/>
          </ac:spMkLst>
        </pc:spChg>
      </pc:sldChg>
      <pc:sldChg chg="modSp mod">
        <pc:chgData name="Patrick Miller" userId="a91a9c6a2e1bb0c6" providerId="LiveId" clId="{E1B3C65C-182E-4C45-AB69-B0BCD032EA17}" dt="2023-05-19T17:57:24.104" v="33" actId="27636"/>
        <pc:sldMkLst>
          <pc:docMk/>
          <pc:sldMk cId="2784444389" sldId="319"/>
        </pc:sldMkLst>
        <pc:spChg chg="mod">
          <ac:chgData name="Patrick Miller" userId="a91a9c6a2e1bb0c6" providerId="LiveId" clId="{E1B3C65C-182E-4C45-AB69-B0BCD032EA17}" dt="2023-05-19T17:57:24.104" v="33" actId="27636"/>
          <ac:spMkLst>
            <pc:docMk/>
            <pc:sldMk cId="2784444389" sldId="319"/>
            <ac:spMk id="7" creationId="{8CDFE52F-B343-5104-8AEE-08E8EB928EDF}"/>
          </ac:spMkLst>
        </pc:spChg>
      </pc:sldChg>
      <pc:sldChg chg="modSp mod">
        <pc:chgData name="Patrick Miller" userId="a91a9c6a2e1bb0c6" providerId="LiveId" clId="{E1B3C65C-182E-4C45-AB69-B0BCD032EA17}" dt="2023-05-19T17:59:35.599" v="36" actId="27636"/>
        <pc:sldMkLst>
          <pc:docMk/>
          <pc:sldMk cId="2369505313" sldId="321"/>
        </pc:sldMkLst>
        <pc:spChg chg="mod">
          <ac:chgData name="Patrick Miller" userId="a91a9c6a2e1bb0c6" providerId="LiveId" clId="{E1B3C65C-182E-4C45-AB69-B0BCD032EA17}" dt="2023-05-19T17:59:35.599" v="36" actId="27636"/>
          <ac:spMkLst>
            <pc:docMk/>
            <pc:sldMk cId="2369505313" sldId="321"/>
            <ac:spMk id="7" creationId="{8CDFE52F-B343-5104-8AEE-08E8EB928EDF}"/>
          </ac:spMkLst>
        </pc:spChg>
      </pc:sldChg>
      <pc:sldChg chg="add">
        <pc:chgData name="Patrick Miller" userId="a91a9c6a2e1bb0c6" providerId="LiveId" clId="{E1B3C65C-182E-4C45-AB69-B0BCD032EA17}" dt="2023-05-19T17:42:03.606" v="17" actId="2890"/>
        <pc:sldMkLst>
          <pc:docMk/>
          <pc:sldMk cId="2046892263" sldId="323"/>
        </pc:sldMkLst>
      </pc:sldChg>
    </pc:docChg>
  </pc:docChgLst>
  <pc:docChgLst>
    <pc:chgData name="Ryan Ramcharan" userId="4e8526c7234da9e8" providerId="Windows Live" clId="Web-{D1412378-D18C-40C4-A9E8-9DE1089A1E3E}"/>
    <pc:docChg chg="modSld">
      <pc:chgData name="Ryan Ramcharan" userId="4e8526c7234da9e8" providerId="Windows Live" clId="Web-{D1412378-D18C-40C4-A9E8-9DE1089A1E3E}" dt="2023-05-19T18:09:11.731" v="0" actId="20577"/>
      <pc:docMkLst>
        <pc:docMk/>
      </pc:docMkLst>
      <pc:sldChg chg="modSp">
        <pc:chgData name="Ryan Ramcharan" userId="4e8526c7234da9e8" providerId="Windows Live" clId="Web-{D1412378-D18C-40C4-A9E8-9DE1089A1E3E}" dt="2023-05-19T18:09:11.731" v="0" actId="20577"/>
        <pc:sldMkLst>
          <pc:docMk/>
          <pc:sldMk cId="3223359698" sldId="315"/>
        </pc:sldMkLst>
        <pc:spChg chg="mod">
          <ac:chgData name="Ryan Ramcharan" userId="4e8526c7234da9e8" providerId="Windows Live" clId="Web-{D1412378-D18C-40C4-A9E8-9DE1089A1E3E}" dt="2023-05-19T18:09:11.731" v="0" actId="20577"/>
          <ac:spMkLst>
            <pc:docMk/>
            <pc:sldMk cId="3223359698" sldId="315"/>
            <ac:spMk id="5" creationId="{03E6BBF5-90DC-E8C3-B1C7-1E431346176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5F892C-51C0-4964-B4DD-2663546F846C}"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571D70FE-4259-4B36-B5BA-521E0C707B11}">
      <dgm:prSet custT="1"/>
      <dgm:spPr/>
      <dgm:t>
        <a:bodyPr/>
        <a:lstStyle/>
        <a:p>
          <a:r>
            <a:rPr lang="en-US" sz="1400" dirty="0"/>
            <a:t>We utilized K-means clustering and Agglomerative clustering algorithms to group the data based on the columns '</a:t>
          </a:r>
          <a:r>
            <a:rPr lang="en-US" sz="1400" dirty="0" err="1"/>
            <a:t>negativereason_confidence</a:t>
          </a:r>
          <a:r>
            <a:rPr lang="en-US" sz="1400" dirty="0"/>
            <a:t>' and '</a:t>
          </a:r>
          <a:r>
            <a:rPr lang="en-US" sz="1400" dirty="0" err="1"/>
            <a:t>airline_sentiment_confidence</a:t>
          </a:r>
          <a:r>
            <a:rPr lang="en-US" sz="1400" dirty="0"/>
            <a:t>’. </a:t>
          </a:r>
        </a:p>
      </dgm:t>
    </dgm:pt>
    <dgm:pt modelId="{CFDBCFA5-387D-4A9A-B692-104FC26DAC2D}" type="parTrans" cxnId="{2B98C479-D1E0-4808-8F45-F3E5C63E9FB4}">
      <dgm:prSet/>
      <dgm:spPr/>
      <dgm:t>
        <a:bodyPr/>
        <a:lstStyle/>
        <a:p>
          <a:endParaRPr lang="en-US"/>
        </a:p>
      </dgm:t>
    </dgm:pt>
    <dgm:pt modelId="{81A4A1C1-ECA3-4DB9-8E55-DFF471DD915F}" type="sibTrans" cxnId="{2B98C479-D1E0-4808-8F45-F3E5C63E9FB4}">
      <dgm:prSet/>
      <dgm:spPr/>
      <dgm:t>
        <a:bodyPr/>
        <a:lstStyle/>
        <a:p>
          <a:endParaRPr lang="en-US"/>
        </a:p>
      </dgm:t>
    </dgm:pt>
    <dgm:pt modelId="{D272E57F-2348-46C9-8347-62A5EB37E896}">
      <dgm:prSet custT="1"/>
      <dgm:spPr/>
      <dgm:t>
        <a:bodyPr/>
        <a:lstStyle/>
        <a:p>
          <a:r>
            <a:rPr lang="en-US" sz="1400"/>
            <a:t>Silhouette score:  0.38037570402412285</a:t>
          </a:r>
        </a:p>
      </dgm:t>
    </dgm:pt>
    <dgm:pt modelId="{617B3241-CD31-41AF-BC6D-AE2D90F9B183}" type="parTrans" cxnId="{8CBA1C9C-66B8-4EC6-9FCC-6D1E3A2C2EC0}">
      <dgm:prSet/>
      <dgm:spPr/>
      <dgm:t>
        <a:bodyPr/>
        <a:lstStyle/>
        <a:p>
          <a:endParaRPr lang="en-US"/>
        </a:p>
      </dgm:t>
    </dgm:pt>
    <dgm:pt modelId="{D13D5153-4435-4AD8-A8DE-5EF2DCD5D903}" type="sibTrans" cxnId="{8CBA1C9C-66B8-4EC6-9FCC-6D1E3A2C2EC0}">
      <dgm:prSet/>
      <dgm:spPr/>
      <dgm:t>
        <a:bodyPr/>
        <a:lstStyle/>
        <a:p>
          <a:endParaRPr lang="en-US"/>
        </a:p>
      </dgm:t>
    </dgm:pt>
    <dgm:pt modelId="{DA7296DF-3E39-403A-85C3-87DFFF553FC1}">
      <dgm:prSet custT="1"/>
      <dgm:spPr/>
      <dgm:t>
        <a:bodyPr/>
        <a:lstStyle/>
        <a:p>
          <a:r>
            <a:rPr lang="en-US" sz="1400"/>
            <a:t>Calinski-Harabasz index:  8.959027968644058</a:t>
          </a:r>
        </a:p>
      </dgm:t>
    </dgm:pt>
    <dgm:pt modelId="{712EAE05-8723-4222-8081-57185C8B208A}" type="parTrans" cxnId="{6FEE5CFA-AC04-4F53-B1BB-5FDAE865D5E6}">
      <dgm:prSet/>
      <dgm:spPr/>
      <dgm:t>
        <a:bodyPr/>
        <a:lstStyle/>
        <a:p>
          <a:endParaRPr lang="en-US"/>
        </a:p>
      </dgm:t>
    </dgm:pt>
    <dgm:pt modelId="{676F3BF1-BBAE-4649-A2AE-CCA46CC4C761}" type="sibTrans" cxnId="{6FEE5CFA-AC04-4F53-B1BB-5FDAE865D5E6}">
      <dgm:prSet/>
      <dgm:spPr/>
      <dgm:t>
        <a:bodyPr/>
        <a:lstStyle/>
        <a:p>
          <a:endParaRPr lang="en-US"/>
        </a:p>
      </dgm:t>
    </dgm:pt>
    <dgm:pt modelId="{89996A16-82D4-4D43-BDBC-BC5F22F21551}">
      <dgm:prSet custT="1"/>
      <dgm:spPr/>
      <dgm:t>
        <a:bodyPr/>
        <a:lstStyle/>
        <a:p>
          <a:r>
            <a:rPr lang="en-US" sz="1400" dirty="0"/>
            <a:t>Davies-Bouldin index:  0.37708544494911567</a:t>
          </a:r>
        </a:p>
      </dgm:t>
    </dgm:pt>
    <dgm:pt modelId="{675BD565-09B1-4F1C-BE08-0A1CDDDC542D}" type="parTrans" cxnId="{E26B03F0-05BD-49CA-A24C-BED5B9656A51}">
      <dgm:prSet/>
      <dgm:spPr/>
      <dgm:t>
        <a:bodyPr/>
        <a:lstStyle/>
        <a:p>
          <a:endParaRPr lang="en-US"/>
        </a:p>
      </dgm:t>
    </dgm:pt>
    <dgm:pt modelId="{B98D7FD9-C9EB-48A5-ABB3-4A40931BA558}" type="sibTrans" cxnId="{E26B03F0-05BD-49CA-A24C-BED5B9656A51}">
      <dgm:prSet/>
      <dgm:spPr/>
      <dgm:t>
        <a:bodyPr/>
        <a:lstStyle/>
        <a:p>
          <a:endParaRPr lang="en-US"/>
        </a:p>
      </dgm:t>
    </dgm:pt>
    <dgm:pt modelId="{BE0373DC-50FF-4BF2-834C-9C8AD676C98D}" type="pres">
      <dgm:prSet presAssocID="{855F892C-51C0-4964-B4DD-2663546F846C}" presName="outerComposite" presStyleCnt="0">
        <dgm:presLayoutVars>
          <dgm:chMax val="5"/>
          <dgm:dir/>
          <dgm:resizeHandles val="exact"/>
        </dgm:presLayoutVars>
      </dgm:prSet>
      <dgm:spPr/>
    </dgm:pt>
    <dgm:pt modelId="{8ABA9A4F-1795-4CD2-9768-D829D63E6E98}" type="pres">
      <dgm:prSet presAssocID="{855F892C-51C0-4964-B4DD-2663546F846C}" presName="dummyMaxCanvas" presStyleCnt="0">
        <dgm:presLayoutVars/>
      </dgm:prSet>
      <dgm:spPr/>
    </dgm:pt>
    <dgm:pt modelId="{DE7F0315-F05C-4162-A604-2E650966558C}" type="pres">
      <dgm:prSet presAssocID="{855F892C-51C0-4964-B4DD-2663546F846C}" presName="FourNodes_1" presStyleLbl="node1" presStyleIdx="0" presStyleCnt="4">
        <dgm:presLayoutVars>
          <dgm:bulletEnabled val="1"/>
        </dgm:presLayoutVars>
      </dgm:prSet>
      <dgm:spPr/>
    </dgm:pt>
    <dgm:pt modelId="{312D0987-8DE0-4EBE-8E9F-3F85E1DC6709}" type="pres">
      <dgm:prSet presAssocID="{855F892C-51C0-4964-B4DD-2663546F846C}" presName="FourNodes_2" presStyleLbl="node1" presStyleIdx="1" presStyleCnt="4">
        <dgm:presLayoutVars>
          <dgm:bulletEnabled val="1"/>
        </dgm:presLayoutVars>
      </dgm:prSet>
      <dgm:spPr/>
    </dgm:pt>
    <dgm:pt modelId="{90F879ED-4414-4957-85E8-6B2F05FE0D44}" type="pres">
      <dgm:prSet presAssocID="{855F892C-51C0-4964-B4DD-2663546F846C}" presName="FourNodes_3" presStyleLbl="node1" presStyleIdx="2" presStyleCnt="4">
        <dgm:presLayoutVars>
          <dgm:bulletEnabled val="1"/>
        </dgm:presLayoutVars>
      </dgm:prSet>
      <dgm:spPr/>
    </dgm:pt>
    <dgm:pt modelId="{4FF8D62E-6079-4ADD-BC94-28CBC04A179A}" type="pres">
      <dgm:prSet presAssocID="{855F892C-51C0-4964-B4DD-2663546F846C}" presName="FourNodes_4" presStyleLbl="node1" presStyleIdx="3" presStyleCnt="4">
        <dgm:presLayoutVars>
          <dgm:bulletEnabled val="1"/>
        </dgm:presLayoutVars>
      </dgm:prSet>
      <dgm:spPr/>
    </dgm:pt>
    <dgm:pt modelId="{0C29F6E4-5F02-4AA2-84E7-7A76903212BF}" type="pres">
      <dgm:prSet presAssocID="{855F892C-51C0-4964-B4DD-2663546F846C}" presName="FourConn_1-2" presStyleLbl="fgAccFollowNode1" presStyleIdx="0" presStyleCnt="3">
        <dgm:presLayoutVars>
          <dgm:bulletEnabled val="1"/>
        </dgm:presLayoutVars>
      </dgm:prSet>
      <dgm:spPr/>
    </dgm:pt>
    <dgm:pt modelId="{8F537663-AC7E-4C30-A530-56E9B6FFC52F}" type="pres">
      <dgm:prSet presAssocID="{855F892C-51C0-4964-B4DD-2663546F846C}" presName="FourConn_2-3" presStyleLbl="fgAccFollowNode1" presStyleIdx="1" presStyleCnt="3">
        <dgm:presLayoutVars>
          <dgm:bulletEnabled val="1"/>
        </dgm:presLayoutVars>
      </dgm:prSet>
      <dgm:spPr/>
    </dgm:pt>
    <dgm:pt modelId="{1CCA1E47-B2DF-4376-A0F6-FE01C2390E7A}" type="pres">
      <dgm:prSet presAssocID="{855F892C-51C0-4964-B4DD-2663546F846C}" presName="FourConn_3-4" presStyleLbl="fgAccFollowNode1" presStyleIdx="2" presStyleCnt="3">
        <dgm:presLayoutVars>
          <dgm:bulletEnabled val="1"/>
        </dgm:presLayoutVars>
      </dgm:prSet>
      <dgm:spPr/>
    </dgm:pt>
    <dgm:pt modelId="{D678C747-C4C1-43B5-A02A-510468C5F66C}" type="pres">
      <dgm:prSet presAssocID="{855F892C-51C0-4964-B4DD-2663546F846C}" presName="FourNodes_1_text" presStyleLbl="node1" presStyleIdx="3" presStyleCnt="4">
        <dgm:presLayoutVars>
          <dgm:bulletEnabled val="1"/>
        </dgm:presLayoutVars>
      </dgm:prSet>
      <dgm:spPr/>
    </dgm:pt>
    <dgm:pt modelId="{1287B318-CDE8-47A6-9890-B9373DB086A1}" type="pres">
      <dgm:prSet presAssocID="{855F892C-51C0-4964-B4DD-2663546F846C}" presName="FourNodes_2_text" presStyleLbl="node1" presStyleIdx="3" presStyleCnt="4">
        <dgm:presLayoutVars>
          <dgm:bulletEnabled val="1"/>
        </dgm:presLayoutVars>
      </dgm:prSet>
      <dgm:spPr/>
    </dgm:pt>
    <dgm:pt modelId="{110816F8-8F98-46DD-B998-79E803B9EB0B}" type="pres">
      <dgm:prSet presAssocID="{855F892C-51C0-4964-B4DD-2663546F846C}" presName="FourNodes_3_text" presStyleLbl="node1" presStyleIdx="3" presStyleCnt="4">
        <dgm:presLayoutVars>
          <dgm:bulletEnabled val="1"/>
        </dgm:presLayoutVars>
      </dgm:prSet>
      <dgm:spPr/>
    </dgm:pt>
    <dgm:pt modelId="{26F9BF23-F70B-402C-B0CF-326202B4B10C}" type="pres">
      <dgm:prSet presAssocID="{855F892C-51C0-4964-B4DD-2663546F846C}" presName="FourNodes_4_text" presStyleLbl="node1" presStyleIdx="3" presStyleCnt="4">
        <dgm:presLayoutVars>
          <dgm:bulletEnabled val="1"/>
        </dgm:presLayoutVars>
      </dgm:prSet>
      <dgm:spPr/>
    </dgm:pt>
  </dgm:ptLst>
  <dgm:cxnLst>
    <dgm:cxn modelId="{93558425-4959-4B33-9732-857CFA7F7192}" type="presOf" srcId="{D272E57F-2348-46C9-8347-62A5EB37E896}" destId="{1287B318-CDE8-47A6-9890-B9373DB086A1}" srcOrd="1" destOrd="0" presId="urn:microsoft.com/office/officeart/2005/8/layout/vProcess5"/>
    <dgm:cxn modelId="{87BD8B35-7709-499D-8A70-7482D8F857E2}" type="presOf" srcId="{DA7296DF-3E39-403A-85C3-87DFFF553FC1}" destId="{90F879ED-4414-4957-85E8-6B2F05FE0D44}" srcOrd="0" destOrd="0" presId="urn:microsoft.com/office/officeart/2005/8/layout/vProcess5"/>
    <dgm:cxn modelId="{FF111838-2486-4FC4-B09C-BDF5C3AF667D}" type="presOf" srcId="{571D70FE-4259-4B36-B5BA-521E0C707B11}" destId="{D678C747-C4C1-43B5-A02A-510468C5F66C}" srcOrd="1" destOrd="0" presId="urn:microsoft.com/office/officeart/2005/8/layout/vProcess5"/>
    <dgm:cxn modelId="{D0966A62-C3EA-42F5-B1EA-5D10BF1A6F5C}" type="presOf" srcId="{571D70FE-4259-4B36-B5BA-521E0C707B11}" destId="{DE7F0315-F05C-4162-A604-2E650966558C}" srcOrd="0" destOrd="0" presId="urn:microsoft.com/office/officeart/2005/8/layout/vProcess5"/>
    <dgm:cxn modelId="{9573DA70-7AB5-4700-9DD4-9F6536EAB83B}" type="presOf" srcId="{89996A16-82D4-4D43-BDBC-BC5F22F21551}" destId="{4FF8D62E-6079-4ADD-BC94-28CBC04A179A}" srcOrd="0" destOrd="0" presId="urn:microsoft.com/office/officeart/2005/8/layout/vProcess5"/>
    <dgm:cxn modelId="{B4241556-1B57-4712-A2C3-15F973175325}" type="presOf" srcId="{855F892C-51C0-4964-B4DD-2663546F846C}" destId="{BE0373DC-50FF-4BF2-834C-9C8AD676C98D}" srcOrd="0" destOrd="0" presId="urn:microsoft.com/office/officeart/2005/8/layout/vProcess5"/>
    <dgm:cxn modelId="{53DDDF78-83B2-4A89-B550-0FF7A9CD94DE}" type="presOf" srcId="{81A4A1C1-ECA3-4DB9-8E55-DFF471DD915F}" destId="{0C29F6E4-5F02-4AA2-84E7-7A76903212BF}" srcOrd="0" destOrd="0" presId="urn:microsoft.com/office/officeart/2005/8/layout/vProcess5"/>
    <dgm:cxn modelId="{2B98C479-D1E0-4808-8F45-F3E5C63E9FB4}" srcId="{855F892C-51C0-4964-B4DD-2663546F846C}" destId="{571D70FE-4259-4B36-B5BA-521E0C707B11}" srcOrd="0" destOrd="0" parTransId="{CFDBCFA5-387D-4A9A-B692-104FC26DAC2D}" sibTransId="{81A4A1C1-ECA3-4DB9-8E55-DFF471DD915F}"/>
    <dgm:cxn modelId="{8CBA1C9C-66B8-4EC6-9FCC-6D1E3A2C2EC0}" srcId="{855F892C-51C0-4964-B4DD-2663546F846C}" destId="{D272E57F-2348-46C9-8347-62A5EB37E896}" srcOrd="1" destOrd="0" parTransId="{617B3241-CD31-41AF-BC6D-AE2D90F9B183}" sibTransId="{D13D5153-4435-4AD8-A8DE-5EF2DCD5D903}"/>
    <dgm:cxn modelId="{28203DA9-3626-4342-AFF7-9F171339B77D}" type="presOf" srcId="{D272E57F-2348-46C9-8347-62A5EB37E896}" destId="{312D0987-8DE0-4EBE-8E9F-3F85E1DC6709}" srcOrd="0" destOrd="0" presId="urn:microsoft.com/office/officeart/2005/8/layout/vProcess5"/>
    <dgm:cxn modelId="{00C214B9-A35F-4054-A3F9-79CE60947035}" type="presOf" srcId="{89996A16-82D4-4D43-BDBC-BC5F22F21551}" destId="{26F9BF23-F70B-402C-B0CF-326202B4B10C}" srcOrd="1" destOrd="0" presId="urn:microsoft.com/office/officeart/2005/8/layout/vProcess5"/>
    <dgm:cxn modelId="{3774B2D0-A982-4B8F-9512-2A8BEECF290A}" type="presOf" srcId="{DA7296DF-3E39-403A-85C3-87DFFF553FC1}" destId="{110816F8-8F98-46DD-B998-79E803B9EB0B}" srcOrd="1" destOrd="0" presId="urn:microsoft.com/office/officeart/2005/8/layout/vProcess5"/>
    <dgm:cxn modelId="{983B12D7-CB89-4A99-AFE5-028FFE940013}" type="presOf" srcId="{D13D5153-4435-4AD8-A8DE-5EF2DCD5D903}" destId="{8F537663-AC7E-4C30-A530-56E9B6FFC52F}" srcOrd="0" destOrd="0" presId="urn:microsoft.com/office/officeart/2005/8/layout/vProcess5"/>
    <dgm:cxn modelId="{EBFFA6E7-26FE-463A-AD43-28EB747831D8}" type="presOf" srcId="{676F3BF1-BBAE-4649-A2AE-CCA46CC4C761}" destId="{1CCA1E47-B2DF-4376-A0F6-FE01C2390E7A}" srcOrd="0" destOrd="0" presId="urn:microsoft.com/office/officeart/2005/8/layout/vProcess5"/>
    <dgm:cxn modelId="{E26B03F0-05BD-49CA-A24C-BED5B9656A51}" srcId="{855F892C-51C0-4964-B4DD-2663546F846C}" destId="{89996A16-82D4-4D43-BDBC-BC5F22F21551}" srcOrd="3" destOrd="0" parTransId="{675BD565-09B1-4F1C-BE08-0A1CDDDC542D}" sibTransId="{B98D7FD9-C9EB-48A5-ABB3-4A40931BA558}"/>
    <dgm:cxn modelId="{6FEE5CFA-AC04-4F53-B1BB-5FDAE865D5E6}" srcId="{855F892C-51C0-4964-B4DD-2663546F846C}" destId="{DA7296DF-3E39-403A-85C3-87DFFF553FC1}" srcOrd="2" destOrd="0" parTransId="{712EAE05-8723-4222-8081-57185C8B208A}" sibTransId="{676F3BF1-BBAE-4649-A2AE-CCA46CC4C761}"/>
    <dgm:cxn modelId="{7C3979B4-F333-43B7-BD23-23CDEAFD9263}" type="presParOf" srcId="{BE0373DC-50FF-4BF2-834C-9C8AD676C98D}" destId="{8ABA9A4F-1795-4CD2-9768-D829D63E6E98}" srcOrd="0" destOrd="0" presId="urn:microsoft.com/office/officeart/2005/8/layout/vProcess5"/>
    <dgm:cxn modelId="{6C25B691-463A-4EB3-8A8B-C07CDDD8CED8}" type="presParOf" srcId="{BE0373DC-50FF-4BF2-834C-9C8AD676C98D}" destId="{DE7F0315-F05C-4162-A604-2E650966558C}" srcOrd="1" destOrd="0" presId="urn:microsoft.com/office/officeart/2005/8/layout/vProcess5"/>
    <dgm:cxn modelId="{360E9A9B-C7E8-4D33-BDF6-62BCCFFEE690}" type="presParOf" srcId="{BE0373DC-50FF-4BF2-834C-9C8AD676C98D}" destId="{312D0987-8DE0-4EBE-8E9F-3F85E1DC6709}" srcOrd="2" destOrd="0" presId="urn:microsoft.com/office/officeart/2005/8/layout/vProcess5"/>
    <dgm:cxn modelId="{846DB991-BEB8-45D1-B2C7-45FF771AFE21}" type="presParOf" srcId="{BE0373DC-50FF-4BF2-834C-9C8AD676C98D}" destId="{90F879ED-4414-4957-85E8-6B2F05FE0D44}" srcOrd="3" destOrd="0" presId="urn:microsoft.com/office/officeart/2005/8/layout/vProcess5"/>
    <dgm:cxn modelId="{9C50D2D8-67E9-44CD-8B56-076AB5E55755}" type="presParOf" srcId="{BE0373DC-50FF-4BF2-834C-9C8AD676C98D}" destId="{4FF8D62E-6079-4ADD-BC94-28CBC04A179A}" srcOrd="4" destOrd="0" presId="urn:microsoft.com/office/officeart/2005/8/layout/vProcess5"/>
    <dgm:cxn modelId="{8EAE4CD8-F72F-4671-9B19-C236F9C87740}" type="presParOf" srcId="{BE0373DC-50FF-4BF2-834C-9C8AD676C98D}" destId="{0C29F6E4-5F02-4AA2-84E7-7A76903212BF}" srcOrd="5" destOrd="0" presId="urn:microsoft.com/office/officeart/2005/8/layout/vProcess5"/>
    <dgm:cxn modelId="{A9043592-7C90-4C0A-96B9-429474E9D079}" type="presParOf" srcId="{BE0373DC-50FF-4BF2-834C-9C8AD676C98D}" destId="{8F537663-AC7E-4C30-A530-56E9B6FFC52F}" srcOrd="6" destOrd="0" presId="urn:microsoft.com/office/officeart/2005/8/layout/vProcess5"/>
    <dgm:cxn modelId="{24D19DA9-5F7D-4577-BD4B-6E013D684196}" type="presParOf" srcId="{BE0373DC-50FF-4BF2-834C-9C8AD676C98D}" destId="{1CCA1E47-B2DF-4376-A0F6-FE01C2390E7A}" srcOrd="7" destOrd="0" presId="urn:microsoft.com/office/officeart/2005/8/layout/vProcess5"/>
    <dgm:cxn modelId="{53A6EA1B-7AE3-466D-A187-6C363BE694D6}" type="presParOf" srcId="{BE0373DC-50FF-4BF2-834C-9C8AD676C98D}" destId="{D678C747-C4C1-43B5-A02A-510468C5F66C}" srcOrd="8" destOrd="0" presId="urn:microsoft.com/office/officeart/2005/8/layout/vProcess5"/>
    <dgm:cxn modelId="{E910E4C4-CDB1-4FB5-9085-A3BE96792642}" type="presParOf" srcId="{BE0373DC-50FF-4BF2-834C-9C8AD676C98D}" destId="{1287B318-CDE8-47A6-9890-B9373DB086A1}" srcOrd="9" destOrd="0" presId="urn:microsoft.com/office/officeart/2005/8/layout/vProcess5"/>
    <dgm:cxn modelId="{3AFFCC79-B211-4C7C-B36E-6485F5FE0B0C}" type="presParOf" srcId="{BE0373DC-50FF-4BF2-834C-9C8AD676C98D}" destId="{110816F8-8F98-46DD-B998-79E803B9EB0B}" srcOrd="10" destOrd="0" presId="urn:microsoft.com/office/officeart/2005/8/layout/vProcess5"/>
    <dgm:cxn modelId="{A5BB7678-90B1-48C8-B45B-959F50B8FB0C}" type="presParOf" srcId="{BE0373DC-50FF-4BF2-834C-9C8AD676C98D}" destId="{26F9BF23-F70B-402C-B0CF-326202B4B10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B942B0-6F8B-4373-8C47-5BA16BD5D49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331EC93-BBA8-42FD-9BE2-0B80B3450209}">
      <dgm:prSet custT="1"/>
      <dgm:spPr/>
      <dgm:t>
        <a:bodyPr/>
        <a:lstStyle/>
        <a:p>
          <a:r>
            <a:rPr lang="en-US" sz="1200" b="0" i="0" dirty="0"/>
            <a:t>Agglomerative Clustering was applied to the negative sentiment dataset. The clustering analysis yielded moderate clustering quality, indicating that the algorithm was able to group similar negative sentiments together. </a:t>
          </a:r>
          <a:endParaRPr lang="en-US" sz="1200" dirty="0"/>
        </a:p>
      </dgm:t>
    </dgm:pt>
    <dgm:pt modelId="{C035037E-92CE-40CA-A121-EBA15DA980ED}" type="parTrans" cxnId="{2D0D17C2-AEA6-443D-B5F1-11A97DD0D9D7}">
      <dgm:prSet/>
      <dgm:spPr/>
      <dgm:t>
        <a:bodyPr/>
        <a:lstStyle/>
        <a:p>
          <a:endParaRPr lang="en-US"/>
        </a:p>
      </dgm:t>
    </dgm:pt>
    <dgm:pt modelId="{C2237544-4F4E-4AB4-941C-8221E30C600A}" type="sibTrans" cxnId="{2D0D17C2-AEA6-443D-B5F1-11A97DD0D9D7}">
      <dgm:prSet/>
      <dgm:spPr/>
      <dgm:t>
        <a:bodyPr/>
        <a:lstStyle/>
        <a:p>
          <a:endParaRPr lang="en-US"/>
        </a:p>
      </dgm:t>
    </dgm:pt>
    <dgm:pt modelId="{7A1A781E-9017-426C-99F0-3239B828A8C8}">
      <dgm:prSet custT="1"/>
      <dgm:spPr/>
      <dgm:t>
        <a:bodyPr/>
        <a:lstStyle/>
        <a:p>
          <a:r>
            <a:rPr lang="en-US" sz="1400" b="0" i="0"/>
            <a:t>Calinski-Harabasz index:  10.706572091829083</a:t>
          </a:r>
          <a:endParaRPr lang="en-US" sz="1400"/>
        </a:p>
      </dgm:t>
    </dgm:pt>
    <dgm:pt modelId="{38271773-CE58-4877-A024-9F516AE255F8}" type="parTrans" cxnId="{138A2518-89BB-4218-80E9-94B05B3F62D5}">
      <dgm:prSet/>
      <dgm:spPr/>
      <dgm:t>
        <a:bodyPr/>
        <a:lstStyle/>
        <a:p>
          <a:endParaRPr lang="en-US"/>
        </a:p>
      </dgm:t>
    </dgm:pt>
    <dgm:pt modelId="{C907DF08-9580-48D3-8A97-F2DE80C5C08F}" type="sibTrans" cxnId="{138A2518-89BB-4218-80E9-94B05B3F62D5}">
      <dgm:prSet/>
      <dgm:spPr/>
      <dgm:t>
        <a:bodyPr/>
        <a:lstStyle/>
        <a:p>
          <a:endParaRPr lang="en-US"/>
        </a:p>
      </dgm:t>
    </dgm:pt>
    <dgm:pt modelId="{FFCB5FC8-ADE7-4B59-996B-4BAE6DE91BC0}">
      <dgm:prSet custT="1"/>
      <dgm:spPr/>
      <dgm:t>
        <a:bodyPr/>
        <a:lstStyle/>
        <a:p>
          <a:r>
            <a:rPr lang="en-US" sz="1400" b="0" i="0" dirty="0"/>
            <a:t>Davies-Bouldin index:  11.834786944071963</a:t>
          </a:r>
          <a:endParaRPr lang="en-US" sz="1400" dirty="0"/>
        </a:p>
      </dgm:t>
    </dgm:pt>
    <dgm:pt modelId="{7953A398-A821-44FC-8CCD-0FF76B87BACA}" type="parTrans" cxnId="{73EF5371-147D-4CE0-B4AE-A20A481B86FD}">
      <dgm:prSet/>
      <dgm:spPr/>
      <dgm:t>
        <a:bodyPr/>
        <a:lstStyle/>
        <a:p>
          <a:endParaRPr lang="en-US"/>
        </a:p>
      </dgm:t>
    </dgm:pt>
    <dgm:pt modelId="{0D6B1DB4-89B5-411C-BAF8-9E8DBA76CD45}" type="sibTrans" cxnId="{73EF5371-147D-4CE0-B4AE-A20A481B86FD}">
      <dgm:prSet/>
      <dgm:spPr/>
      <dgm:t>
        <a:bodyPr/>
        <a:lstStyle/>
        <a:p>
          <a:endParaRPr lang="en-US"/>
        </a:p>
      </dgm:t>
    </dgm:pt>
    <dgm:pt modelId="{33F7BA52-C796-4371-87A2-CBE29A888651}">
      <dgm:prSet custT="1"/>
      <dgm:spPr/>
      <dgm:t>
        <a:bodyPr/>
        <a:lstStyle/>
        <a:p>
          <a:r>
            <a:rPr lang="en-US" sz="1400" b="0" i="0"/>
            <a:t>Silhouette score:  0.5342796567233222</a:t>
          </a:r>
          <a:endParaRPr lang="en-US" sz="1400" dirty="0"/>
        </a:p>
      </dgm:t>
    </dgm:pt>
    <dgm:pt modelId="{7EBA4D77-80AE-4718-BB39-ECB9FFC1E126}" type="parTrans" cxnId="{EA20A9C5-0717-49A3-90AC-51FCE8494B02}">
      <dgm:prSet/>
      <dgm:spPr/>
      <dgm:t>
        <a:bodyPr/>
        <a:lstStyle/>
        <a:p>
          <a:endParaRPr lang="en-US"/>
        </a:p>
      </dgm:t>
    </dgm:pt>
    <dgm:pt modelId="{9B0FC782-5AB8-4371-AC88-7DAEB5184809}" type="sibTrans" cxnId="{EA20A9C5-0717-49A3-90AC-51FCE8494B02}">
      <dgm:prSet/>
      <dgm:spPr/>
      <dgm:t>
        <a:bodyPr/>
        <a:lstStyle/>
        <a:p>
          <a:endParaRPr lang="en-US"/>
        </a:p>
      </dgm:t>
    </dgm:pt>
    <dgm:pt modelId="{D3573D58-355B-44C7-B27D-01C8806DF73F}" type="pres">
      <dgm:prSet presAssocID="{59B942B0-6F8B-4373-8C47-5BA16BD5D491}" presName="outerComposite" presStyleCnt="0">
        <dgm:presLayoutVars>
          <dgm:chMax val="5"/>
          <dgm:dir/>
          <dgm:resizeHandles val="exact"/>
        </dgm:presLayoutVars>
      </dgm:prSet>
      <dgm:spPr/>
    </dgm:pt>
    <dgm:pt modelId="{01BC44EF-7F12-4DAB-9A75-B4822AD01042}" type="pres">
      <dgm:prSet presAssocID="{59B942B0-6F8B-4373-8C47-5BA16BD5D491}" presName="dummyMaxCanvas" presStyleCnt="0">
        <dgm:presLayoutVars/>
      </dgm:prSet>
      <dgm:spPr/>
    </dgm:pt>
    <dgm:pt modelId="{4B48F840-AF8D-4AF8-8C77-C3781496DAA5}" type="pres">
      <dgm:prSet presAssocID="{59B942B0-6F8B-4373-8C47-5BA16BD5D491}" presName="FourNodes_1" presStyleLbl="node1" presStyleIdx="0" presStyleCnt="4">
        <dgm:presLayoutVars>
          <dgm:bulletEnabled val="1"/>
        </dgm:presLayoutVars>
      </dgm:prSet>
      <dgm:spPr/>
    </dgm:pt>
    <dgm:pt modelId="{0CCA6EDE-9498-4B31-A55A-C5E08EEFE4A1}" type="pres">
      <dgm:prSet presAssocID="{59B942B0-6F8B-4373-8C47-5BA16BD5D491}" presName="FourNodes_2" presStyleLbl="node1" presStyleIdx="1" presStyleCnt="4">
        <dgm:presLayoutVars>
          <dgm:bulletEnabled val="1"/>
        </dgm:presLayoutVars>
      </dgm:prSet>
      <dgm:spPr/>
    </dgm:pt>
    <dgm:pt modelId="{476F42EB-D3C7-46D7-855C-DE2D591C3B44}" type="pres">
      <dgm:prSet presAssocID="{59B942B0-6F8B-4373-8C47-5BA16BD5D491}" presName="FourNodes_3" presStyleLbl="node1" presStyleIdx="2" presStyleCnt="4">
        <dgm:presLayoutVars>
          <dgm:bulletEnabled val="1"/>
        </dgm:presLayoutVars>
      </dgm:prSet>
      <dgm:spPr/>
    </dgm:pt>
    <dgm:pt modelId="{F59EC750-7E4B-421F-A26F-6BD660CE1405}" type="pres">
      <dgm:prSet presAssocID="{59B942B0-6F8B-4373-8C47-5BA16BD5D491}" presName="FourNodes_4" presStyleLbl="node1" presStyleIdx="3" presStyleCnt="4">
        <dgm:presLayoutVars>
          <dgm:bulletEnabled val="1"/>
        </dgm:presLayoutVars>
      </dgm:prSet>
      <dgm:spPr/>
    </dgm:pt>
    <dgm:pt modelId="{A2692880-7759-41DE-882B-4FCE82F06732}" type="pres">
      <dgm:prSet presAssocID="{59B942B0-6F8B-4373-8C47-5BA16BD5D491}" presName="FourConn_1-2" presStyleLbl="fgAccFollowNode1" presStyleIdx="0" presStyleCnt="3">
        <dgm:presLayoutVars>
          <dgm:bulletEnabled val="1"/>
        </dgm:presLayoutVars>
      </dgm:prSet>
      <dgm:spPr/>
    </dgm:pt>
    <dgm:pt modelId="{53976F19-54E6-48A3-8833-5A993750A24C}" type="pres">
      <dgm:prSet presAssocID="{59B942B0-6F8B-4373-8C47-5BA16BD5D491}" presName="FourConn_2-3" presStyleLbl="fgAccFollowNode1" presStyleIdx="1" presStyleCnt="3">
        <dgm:presLayoutVars>
          <dgm:bulletEnabled val="1"/>
        </dgm:presLayoutVars>
      </dgm:prSet>
      <dgm:spPr/>
    </dgm:pt>
    <dgm:pt modelId="{30047FF8-AE2C-47B6-A31B-A625227D75C9}" type="pres">
      <dgm:prSet presAssocID="{59B942B0-6F8B-4373-8C47-5BA16BD5D491}" presName="FourConn_3-4" presStyleLbl="fgAccFollowNode1" presStyleIdx="2" presStyleCnt="3">
        <dgm:presLayoutVars>
          <dgm:bulletEnabled val="1"/>
        </dgm:presLayoutVars>
      </dgm:prSet>
      <dgm:spPr/>
    </dgm:pt>
    <dgm:pt modelId="{AEADEDB5-3757-46BF-9A0E-400BF0238900}" type="pres">
      <dgm:prSet presAssocID="{59B942B0-6F8B-4373-8C47-5BA16BD5D491}" presName="FourNodes_1_text" presStyleLbl="node1" presStyleIdx="3" presStyleCnt="4">
        <dgm:presLayoutVars>
          <dgm:bulletEnabled val="1"/>
        </dgm:presLayoutVars>
      </dgm:prSet>
      <dgm:spPr/>
    </dgm:pt>
    <dgm:pt modelId="{5093B812-356A-4F15-935F-D0EF41534631}" type="pres">
      <dgm:prSet presAssocID="{59B942B0-6F8B-4373-8C47-5BA16BD5D491}" presName="FourNodes_2_text" presStyleLbl="node1" presStyleIdx="3" presStyleCnt="4">
        <dgm:presLayoutVars>
          <dgm:bulletEnabled val="1"/>
        </dgm:presLayoutVars>
      </dgm:prSet>
      <dgm:spPr/>
    </dgm:pt>
    <dgm:pt modelId="{9B905B4D-C105-422C-AC17-F26F61163D42}" type="pres">
      <dgm:prSet presAssocID="{59B942B0-6F8B-4373-8C47-5BA16BD5D491}" presName="FourNodes_3_text" presStyleLbl="node1" presStyleIdx="3" presStyleCnt="4">
        <dgm:presLayoutVars>
          <dgm:bulletEnabled val="1"/>
        </dgm:presLayoutVars>
      </dgm:prSet>
      <dgm:spPr/>
    </dgm:pt>
    <dgm:pt modelId="{6A0751A5-C08E-4CDF-9676-4B7F8893351C}" type="pres">
      <dgm:prSet presAssocID="{59B942B0-6F8B-4373-8C47-5BA16BD5D491}" presName="FourNodes_4_text" presStyleLbl="node1" presStyleIdx="3" presStyleCnt="4">
        <dgm:presLayoutVars>
          <dgm:bulletEnabled val="1"/>
        </dgm:presLayoutVars>
      </dgm:prSet>
      <dgm:spPr/>
    </dgm:pt>
  </dgm:ptLst>
  <dgm:cxnLst>
    <dgm:cxn modelId="{7CABA507-DE17-4041-8D4F-6D3A2224BD86}" type="presOf" srcId="{E331EC93-BBA8-42FD-9BE2-0B80B3450209}" destId="{AEADEDB5-3757-46BF-9A0E-400BF0238900}" srcOrd="1" destOrd="0" presId="urn:microsoft.com/office/officeart/2005/8/layout/vProcess5"/>
    <dgm:cxn modelId="{138A2518-89BB-4218-80E9-94B05B3F62D5}" srcId="{59B942B0-6F8B-4373-8C47-5BA16BD5D491}" destId="{7A1A781E-9017-426C-99F0-3239B828A8C8}" srcOrd="2" destOrd="0" parTransId="{38271773-CE58-4877-A024-9F516AE255F8}" sibTransId="{C907DF08-9580-48D3-8A97-F2DE80C5C08F}"/>
    <dgm:cxn modelId="{A8E34B31-3BDA-4D25-9033-72977B0B3E53}" type="presOf" srcId="{FFCB5FC8-ADE7-4B59-996B-4BAE6DE91BC0}" destId="{F59EC750-7E4B-421F-A26F-6BD660CE1405}" srcOrd="0" destOrd="0" presId="urn:microsoft.com/office/officeart/2005/8/layout/vProcess5"/>
    <dgm:cxn modelId="{9D891B5E-5719-4C3E-BBA3-21264EEA8B1E}" type="presOf" srcId="{33F7BA52-C796-4371-87A2-CBE29A888651}" destId="{0CCA6EDE-9498-4B31-A55A-C5E08EEFE4A1}" srcOrd="0" destOrd="0" presId="urn:microsoft.com/office/officeart/2005/8/layout/vProcess5"/>
    <dgm:cxn modelId="{726CEB68-DEFE-404B-B21D-7C75DCA02B10}" type="presOf" srcId="{E331EC93-BBA8-42FD-9BE2-0B80B3450209}" destId="{4B48F840-AF8D-4AF8-8C77-C3781496DAA5}" srcOrd="0" destOrd="0" presId="urn:microsoft.com/office/officeart/2005/8/layout/vProcess5"/>
    <dgm:cxn modelId="{73EF5371-147D-4CE0-B4AE-A20A481B86FD}" srcId="{59B942B0-6F8B-4373-8C47-5BA16BD5D491}" destId="{FFCB5FC8-ADE7-4B59-996B-4BAE6DE91BC0}" srcOrd="3" destOrd="0" parTransId="{7953A398-A821-44FC-8CCD-0FF76B87BACA}" sibTransId="{0D6B1DB4-89B5-411C-BAF8-9E8DBA76CD45}"/>
    <dgm:cxn modelId="{DD68E08A-0976-49DA-AA61-593121EFB6E5}" type="presOf" srcId="{9B0FC782-5AB8-4371-AC88-7DAEB5184809}" destId="{53976F19-54E6-48A3-8833-5A993750A24C}" srcOrd="0" destOrd="0" presId="urn:microsoft.com/office/officeart/2005/8/layout/vProcess5"/>
    <dgm:cxn modelId="{D34FC692-570E-45B9-82F0-CFE36F5767F6}" type="presOf" srcId="{C907DF08-9580-48D3-8A97-F2DE80C5C08F}" destId="{30047FF8-AE2C-47B6-A31B-A625227D75C9}" srcOrd="0" destOrd="0" presId="urn:microsoft.com/office/officeart/2005/8/layout/vProcess5"/>
    <dgm:cxn modelId="{2B8952A9-75D9-42A1-BF98-36AE3A3D5828}" type="presOf" srcId="{FFCB5FC8-ADE7-4B59-996B-4BAE6DE91BC0}" destId="{6A0751A5-C08E-4CDF-9676-4B7F8893351C}" srcOrd="1" destOrd="0" presId="urn:microsoft.com/office/officeart/2005/8/layout/vProcess5"/>
    <dgm:cxn modelId="{E64732BE-2F7C-4759-A0BF-FCE6422B599E}" type="presOf" srcId="{7A1A781E-9017-426C-99F0-3239B828A8C8}" destId="{476F42EB-D3C7-46D7-855C-DE2D591C3B44}" srcOrd="0" destOrd="0" presId="urn:microsoft.com/office/officeart/2005/8/layout/vProcess5"/>
    <dgm:cxn modelId="{2D0D17C2-AEA6-443D-B5F1-11A97DD0D9D7}" srcId="{59B942B0-6F8B-4373-8C47-5BA16BD5D491}" destId="{E331EC93-BBA8-42FD-9BE2-0B80B3450209}" srcOrd="0" destOrd="0" parTransId="{C035037E-92CE-40CA-A121-EBA15DA980ED}" sibTransId="{C2237544-4F4E-4AB4-941C-8221E30C600A}"/>
    <dgm:cxn modelId="{5737C6C4-D6A0-46F6-A2C5-8ECC2F35757C}" type="presOf" srcId="{33F7BA52-C796-4371-87A2-CBE29A888651}" destId="{5093B812-356A-4F15-935F-D0EF41534631}" srcOrd="1" destOrd="0" presId="urn:microsoft.com/office/officeart/2005/8/layout/vProcess5"/>
    <dgm:cxn modelId="{EA20A9C5-0717-49A3-90AC-51FCE8494B02}" srcId="{59B942B0-6F8B-4373-8C47-5BA16BD5D491}" destId="{33F7BA52-C796-4371-87A2-CBE29A888651}" srcOrd="1" destOrd="0" parTransId="{7EBA4D77-80AE-4718-BB39-ECB9FFC1E126}" sibTransId="{9B0FC782-5AB8-4371-AC88-7DAEB5184809}"/>
    <dgm:cxn modelId="{D51233F3-85EE-41BF-BB8B-3906CD20EDE7}" type="presOf" srcId="{59B942B0-6F8B-4373-8C47-5BA16BD5D491}" destId="{D3573D58-355B-44C7-B27D-01C8806DF73F}" srcOrd="0" destOrd="0" presId="urn:microsoft.com/office/officeart/2005/8/layout/vProcess5"/>
    <dgm:cxn modelId="{2DB2B7F9-FF58-45F2-ACE2-B18086E9E447}" type="presOf" srcId="{7A1A781E-9017-426C-99F0-3239B828A8C8}" destId="{9B905B4D-C105-422C-AC17-F26F61163D42}" srcOrd="1" destOrd="0" presId="urn:microsoft.com/office/officeart/2005/8/layout/vProcess5"/>
    <dgm:cxn modelId="{71E0E0FD-B324-4719-9AE3-195C58B2E21F}" type="presOf" srcId="{C2237544-4F4E-4AB4-941C-8221E30C600A}" destId="{A2692880-7759-41DE-882B-4FCE82F06732}" srcOrd="0" destOrd="0" presId="urn:microsoft.com/office/officeart/2005/8/layout/vProcess5"/>
    <dgm:cxn modelId="{37F1FA1D-F621-4E30-9A18-FEFA4856094F}" type="presParOf" srcId="{D3573D58-355B-44C7-B27D-01C8806DF73F}" destId="{01BC44EF-7F12-4DAB-9A75-B4822AD01042}" srcOrd="0" destOrd="0" presId="urn:microsoft.com/office/officeart/2005/8/layout/vProcess5"/>
    <dgm:cxn modelId="{FCE417C1-AE3E-49D3-B2D7-B6DE672CB5FF}" type="presParOf" srcId="{D3573D58-355B-44C7-B27D-01C8806DF73F}" destId="{4B48F840-AF8D-4AF8-8C77-C3781496DAA5}" srcOrd="1" destOrd="0" presId="urn:microsoft.com/office/officeart/2005/8/layout/vProcess5"/>
    <dgm:cxn modelId="{558CAEC0-10D4-4B09-A07A-FDE0630827A9}" type="presParOf" srcId="{D3573D58-355B-44C7-B27D-01C8806DF73F}" destId="{0CCA6EDE-9498-4B31-A55A-C5E08EEFE4A1}" srcOrd="2" destOrd="0" presId="urn:microsoft.com/office/officeart/2005/8/layout/vProcess5"/>
    <dgm:cxn modelId="{E91A9504-2750-4C76-B8E6-43F7F8F47BF1}" type="presParOf" srcId="{D3573D58-355B-44C7-B27D-01C8806DF73F}" destId="{476F42EB-D3C7-46D7-855C-DE2D591C3B44}" srcOrd="3" destOrd="0" presId="urn:microsoft.com/office/officeart/2005/8/layout/vProcess5"/>
    <dgm:cxn modelId="{D6518567-8AB4-45A0-99CC-2B3B4A2D3032}" type="presParOf" srcId="{D3573D58-355B-44C7-B27D-01C8806DF73F}" destId="{F59EC750-7E4B-421F-A26F-6BD660CE1405}" srcOrd="4" destOrd="0" presId="urn:microsoft.com/office/officeart/2005/8/layout/vProcess5"/>
    <dgm:cxn modelId="{4316D095-5A06-4229-9EB2-AAAB601E98F2}" type="presParOf" srcId="{D3573D58-355B-44C7-B27D-01C8806DF73F}" destId="{A2692880-7759-41DE-882B-4FCE82F06732}" srcOrd="5" destOrd="0" presId="urn:microsoft.com/office/officeart/2005/8/layout/vProcess5"/>
    <dgm:cxn modelId="{F4AA470E-C9D4-446D-8856-E5BAC4975904}" type="presParOf" srcId="{D3573D58-355B-44C7-B27D-01C8806DF73F}" destId="{53976F19-54E6-48A3-8833-5A993750A24C}" srcOrd="6" destOrd="0" presId="urn:microsoft.com/office/officeart/2005/8/layout/vProcess5"/>
    <dgm:cxn modelId="{8EB173E0-2F9D-4109-AC2E-23653E8A52E5}" type="presParOf" srcId="{D3573D58-355B-44C7-B27D-01C8806DF73F}" destId="{30047FF8-AE2C-47B6-A31B-A625227D75C9}" srcOrd="7" destOrd="0" presId="urn:microsoft.com/office/officeart/2005/8/layout/vProcess5"/>
    <dgm:cxn modelId="{98E31D73-A42E-41AE-B5AC-ACF91B6B1BC9}" type="presParOf" srcId="{D3573D58-355B-44C7-B27D-01C8806DF73F}" destId="{AEADEDB5-3757-46BF-9A0E-400BF0238900}" srcOrd="8" destOrd="0" presId="urn:microsoft.com/office/officeart/2005/8/layout/vProcess5"/>
    <dgm:cxn modelId="{E97A03AC-A259-4DBF-B3C7-65EECD222044}" type="presParOf" srcId="{D3573D58-355B-44C7-B27D-01C8806DF73F}" destId="{5093B812-356A-4F15-935F-D0EF41534631}" srcOrd="9" destOrd="0" presId="urn:microsoft.com/office/officeart/2005/8/layout/vProcess5"/>
    <dgm:cxn modelId="{E282C749-F11B-40E5-A6C1-E5CB7F0EC207}" type="presParOf" srcId="{D3573D58-355B-44C7-B27D-01C8806DF73F}" destId="{9B905B4D-C105-422C-AC17-F26F61163D42}" srcOrd="10" destOrd="0" presId="urn:microsoft.com/office/officeart/2005/8/layout/vProcess5"/>
    <dgm:cxn modelId="{DF4BAA61-B869-456E-A173-AE97EDAB08A6}" type="presParOf" srcId="{D3573D58-355B-44C7-B27D-01C8806DF73F}" destId="{6A0751A5-C08E-4CDF-9676-4B7F8893351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B942B0-6F8B-4373-8C47-5BA16BD5D491}"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E331EC93-BBA8-42FD-9BE2-0B80B3450209}">
      <dgm:prSet custT="1"/>
      <dgm:spPr/>
      <dgm:t>
        <a:bodyPr/>
        <a:lstStyle/>
        <a:p>
          <a:r>
            <a:rPr lang="en-US" sz="1400" b="0" i="0" dirty="0"/>
            <a:t>We utilized DBSCAN clustering algorithms to group the data based on the columns '</a:t>
          </a:r>
          <a:r>
            <a:rPr lang="en-US" sz="1400" b="0" i="0" dirty="0" err="1"/>
            <a:t>negativereason_confidence</a:t>
          </a:r>
          <a:r>
            <a:rPr lang="en-US" sz="1400" b="0" i="0" dirty="0"/>
            <a:t>' and '</a:t>
          </a:r>
          <a:r>
            <a:rPr lang="en-US" sz="1400" b="0" i="0" dirty="0" err="1"/>
            <a:t>airline_sentiment_confidence</a:t>
          </a:r>
          <a:r>
            <a:rPr lang="en-US" sz="1400" b="0" i="0" dirty="0"/>
            <a:t>’. </a:t>
          </a:r>
          <a:endParaRPr lang="en-US" sz="1400" dirty="0"/>
        </a:p>
      </dgm:t>
    </dgm:pt>
    <dgm:pt modelId="{C035037E-92CE-40CA-A121-EBA15DA980ED}" type="parTrans" cxnId="{2D0D17C2-AEA6-443D-B5F1-11A97DD0D9D7}">
      <dgm:prSet/>
      <dgm:spPr/>
      <dgm:t>
        <a:bodyPr/>
        <a:lstStyle/>
        <a:p>
          <a:endParaRPr lang="en-US"/>
        </a:p>
      </dgm:t>
    </dgm:pt>
    <dgm:pt modelId="{C2237544-4F4E-4AB4-941C-8221E30C600A}" type="sibTrans" cxnId="{2D0D17C2-AEA6-443D-B5F1-11A97DD0D9D7}">
      <dgm:prSet/>
      <dgm:spPr/>
      <dgm:t>
        <a:bodyPr/>
        <a:lstStyle/>
        <a:p>
          <a:endParaRPr lang="en-US"/>
        </a:p>
      </dgm:t>
    </dgm:pt>
    <dgm:pt modelId="{E501B3F5-7762-4B6D-AA0D-1A9FC553BCE5}">
      <dgm:prSet custT="1"/>
      <dgm:spPr/>
      <dgm:t>
        <a:bodyPr/>
        <a:lstStyle/>
        <a:p>
          <a:r>
            <a:rPr lang="en-US" sz="1400" b="0" i="0" dirty="0"/>
            <a:t>Silhouette score:  0.5342796567233222</a:t>
          </a:r>
          <a:endParaRPr lang="en-US" sz="1400" dirty="0"/>
        </a:p>
      </dgm:t>
    </dgm:pt>
    <dgm:pt modelId="{C75602E2-17BC-48EB-BEAA-66D746FBFD24}" type="parTrans" cxnId="{81EF2593-0353-4240-86DA-6F01943EAD76}">
      <dgm:prSet/>
      <dgm:spPr/>
      <dgm:t>
        <a:bodyPr/>
        <a:lstStyle/>
        <a:p>
          <a:endParaRPr lang="en-US"/>
        </a:p>
      </dgm:t>
    </dgm:pt>
    <dgm:pt modelId="{9529F51D-9A30-47E1-8894-04DEA2434675}" type="sibTrans" cxnId="{81EF2593-0353-4240-86DA-6F01943EAD76}">
      <dgm:prSet/>
      <dgm:spPr/>
      <dgm:t>
        <a:bodyPr/>
        <a:lstStyle/>
        <a:p>
          <a:endParaRPr lang="en-US"/>
        </a:p>
      </dgm:t>
    </dgm:pt>
    <dgm:pt modelId="{7A1A781E-9017-426C-99F0-3239B828A8C8}">
      <dgm:prSet custT="1"/>
      <dgm:spPr/>
      <dgm:t>
        <a:bodyPr/>
        <a:lstStyle/>
        <a:p>
          <a:r>
            <a:rPr lang="en-US" sz="1400" b="0" i="0"/>
            <a:t>Calinski-Harabasz index:  10.706572091829083</a:t>
          </a:r>
          <a:endParaRPr lang="en-US" sz="1400"/>
        </a:p>
      </dgm:t>
    </dgm:pt>
    <dgm:pt modelId="{38271773-CE58-4877-A024-9F516AE255F8}" type="parTrans" cxnId="{138A2518-89BB-4218-80E9-94B05B3F62D5}">
      <dgm:prSet/>
      <dgm:spPr/>
      <dgm:t>
        <a:bodyPr/>
        <a:lstStyle/>
        <a:p>
          <a:endParaRPr lang="en-US"/>
        </a:p>
      </dgm:t>
    </dgm:pt>
    <dgm:pt modelId="{C907DF08-9580-48D3-8A97-F2DE80C5C08F}" type="sibTrans" cxnId="{138A2518-89BB-4218-80E9-94B05B3F62D5}">
      <dgm:prSet/>
      <dgm:spPr/>
      <dgm:t>
        <a:bodyPr/>
        <a:lstStyle/>
        <a:p>
          <a:endParaRPr lang="en-US"/>
        </a:p>
      </dgm:t>
    </dgm:pt>
    <dgm:pt modelId="{FFCB5FC8-ADE7-4B59-996B-4BAE6DE91BC0}">
      <dgm:prSet custT="1"/>
      <dgm:spPr/>
      <dgm:t>
        <a:bodyPr/>
        <a:lstStyle/>
        <a:p>
          <a:r>
            <a:rPr lang="en-US" sz="1400" b="0" i="0" dirty="0"/>
            <a:t>Davies-Bouldin index:  11.834786944071963</a:t>
          </a:r>
          <a:endParaRPr lang="en-US" sz="1400" dirty="0"/>
        </a:p>
      </dgm:t>
    </dgm:pt>
    <dgm:pt modelId="{7953A398-A821-44FC-8CCD-0FF76B87BACA}" type="parTrans" cxnId="{73EF5371-147D-4CE0-B4AE-A20A481B86FD}">
      <dgm:prSet/>
      <dgm:spPr/>
      <dgm:t>
        <a:bodyPr/>
        <a:lstStyle/>
        <a:p>
          <a:endParaRPr lang="en-US"/>
        </a:p>
      </dgm:t>
    </dgm:pt>
    <dgm:pt modelId="{0D6B1DB4-89B5-411C-BAF8-9E8DBA76CD45}" type="sibTrans" cxnId="{73EF5371-147D-4CE0-B4AE-A20A481B86FD}">
      <dgm:prSet/>
      <dgm:spPr/>
      <dgm:t>
        <a:bodyPr/>
        <a:lstStyle/>
        <a:p>
          <a:endParaRPr lang="en-US"/>
        </a:p>
      </dgm:t>
    </dgm:pt>
    <dgm:pt modelId="{D3573D58-355B-44C7-B27D-01C8806DF73F}" type="pres">
      <dgm:prSet presAssocID="{59B942B0-6F8B-4373-8C47-5BA16BD5D491}" presName="outerComposite" presStyleCnt="0">
        <dgm:presLayoutVars>
          <dgm:chMax val="5"/>
          <dgm:dir/>
          <dgm:resizeHandles val="exact"/>
        </dgm:presLayoutVars>
      </dgm:prSet>
      <dgm:spPr/>
    </dgm:pt>
    <dgm:pt modelId="{01BC44EF-7F12-4DAB-9A75-B4822AD01042}" type="pres">
      <dgm:prSet presAssocID="{59B942B0-6F8B-4373-8C47-5BA16BD5D491}" presName="dummyMaxCanvas" presStyleCnt="0">
        <dgm:presLayoutVars/>
      </dgm:prSet>
      <dgm:spPr/>
    </dgm:pt>
    <dgm:pt modelId="{BA5BDF1B-11FF-4448-A9D2-8B14B19D9275}" type="pres">
      <dgm:prSet presAssocID="{59B942B0-6F8B-4373-8C47-5BA16BD5D491}" presName="FourNodes_1" presStyleLbl="node1" presStyleIdx="0" presStyleCnt="4">
        <dgm:presLayoutVars>
          <dgm:bulletEnabled val="1"/>
        </dgm:presLayoutVars>
      </dgm:prSet>
      <dgm:spPr/>
    </dgm:pt>
    <dgm:pt modelId="{A5C0B5F1-F7A2-4042-BB8A-F8F3714CB8E5}" type="pres">
      <dgm:prSet presAssocID="{59B942B0-6F8B-4373-8C47-5BA16BD5D491}" presName="FourNodes_2" presStyleLbl="node1" presStyleIdx="1" presStyleCnt="4">
        <dgm:presLayoutVars>
          <dgm:bulletEnabled val="1"/>
        </dgm:presLayoutVars>
      </dgm:prSet>
      <dgm:spPr/>
    </dgm:pt>
    <dgm:pt modelId="{B5B3E290-53D6-4BC7-AA50-4AEF4B8EBFA0}" type="pres">
      <dgm:prSet presAssocID="{59B942B0-6F8B-4373-8C47-5BA16BD5D491}" presName="FourNodes_3" presStyleLbl="node1" presStyleIdx="2" presStyleCnt="4">
        <dgm:presLayoutVars>
          <dgm:bulletEnabled val="1"/>
        </dgm:presLayoutVars>
      </dgm:prSet>
      <dgm:spPr/>
    </dgm:pt>
    <dgm:pt modelId="{0348D272-D6EB-4D04-B5BB-925E13D67149}" type="pres">
      <dgm:prSet presAssocID="{59B942B0-6F8B-4373-8C47-5BA16BD5D491}" presName="FourNodes_4" presStyleLbl="node1" presStyleIdx="3" presStyleCnt="4">
        <dgm:presLayoutVars>
          <dgm:bulletEnabled val="1"/>
        </dgm:presLayoutVars>
      </dgm:prSet>
      <dgm:spPr/>
    </dgm:pt>
    <dgm:pt modelId="{43ADF4BB-893C-415E-A54F-25863F49EAA5}" type="pres">
      <dgm:prSet presAssocID="{59B942B0-6F8B-4373-8C47-5BA16BD5D491}" presName="FourConn_1-2" presStyleLbl="fgAccFollowNode1" presStyleIdx="0" presStyleCnt="3">
        <dgm:presLayoutVars>
          <dgm:bulletEnabled val="1"/>
        </dgm:presLayoutVars>
      </dgm:prSet>
      <dgm:spPr/>
    </dgm:pt>
    <dgm:pt modelId="{9B1E07AB-2C74-4A34-A1CC-97839E9DB3F3}" type="pres">
      <dgm:prSet presAssocID="{59B942B0-6F8B-4373-8C47-5BA16BD5D491}" presName="FourConn_2-3" presStyleLbl="fgAccFollowNode1" presStyleIdx="1" presStyleCnt="3">
        <dgm:presLayoutVars>
          <dgm:bulletEnabled val="1"/>
        </dgm:presLayoutVars>
      </dgm:prSet>
      <dgm:spPr/>
    </dgm:pt>
    <dgm:pt modelId="{F014485D-C13F-4F75-865C-8B49CA576C28}" type="pres">
      <dgm:prSet presAssocID="{59B942B0-6F8B-4373-8C47-5BA16BD5D491}" presName="FourConn_3-4" presStyleLbl="fgAccFollowNode1" presStyleIdx="2" presStyleCnt="3">
        <dgm:presLayoutVars>
          <dgm:bulletEnabled val="1"/>
        </dgm:presLayoutVars>
      </dgm:prSet>
      <dgm:spPr/>
    </dgm:pt>
    <dgm:pt modelId="{1A2921E8-06D6-4772-926C-155E5651185B}" type="pres">
      <dgm:prSet presAssocID="{59B942B0-6F8B-4373-8C47-5BA16BD5D491}" presName="FourNodes_1_text" presStyleLbl="node1" presStyleIdx="3" presStyleCnt="4">
        <dgm:presLayoutVars>
          <dgm:bulletEnabled val="1"/>
        </dgm:presLayoutVars>
      </dgm:prSet>
      <dgm:spPr/>
    </dgm:pt>
    <dgm:pt modelId="{6425717D-D351-4C41-9340-645B9713EC87}" type="pres">
      <dgm:prSet presAssocID="{59B942B0-6F8B-4373-8C47-5BA16BD5D491}" presName="FourNodes_2_text" presStyleLbl="node1" presStyleIdx="3" presStyleCnt="4">
        <dgm:presLayoutVars>
          <dgm:bulletEnabled val="1"/>
        </dgm:presLayoutVars>
      </dgm:prSet>
      <dgm:spPr/>
    </dgm:pt>
    <dgm:pt modelId="{B9D1DEF9-D240-4E1F-BDC3-4A3867C4431A}" type="pres">
      <dgm:prSet presAssocID="{59B942B0-6F8B-4373-8C47-5BA16BD5D491}" presName="FourNodes_3_text" presStyleLbl="node1" presStyleIdx="3" presStyleCnt="4">
        <dgm:presLayoutVars>
          <dgm:bulletEnabled val="1"/>
        </dgm:presLayoutVars>
      </dgm:prSet>
      <dgm:spPr/>
    </dgm:pt>
    <dgm:pt modelId="{0CA7AAE9-F5C5-432D-B47D-B4A6C797889E}" type="pres">
      <dgm:prSet presAssocID="{59B942B0-6F8B-4373-8C47-5BA16BD5D491}" presName="FourNodes_4_text" presStyleLbl="node1" presStyleIdx="3" presStyleCnt="4">
        <dgm:presLayoutVars>
          <dgm:bulletEnabled val="1"/>
        </dgm:presLayoutVars>
      </dgm:prSet>
      <dgm:spPr/>
    </dgm:pt>
  </dgm:ptLst>
  <dgm:cxnLst>
    <dgm:cxn modelId="{255FF309-9935-4B9E-8E91-5AC023CAF452}" type="presOf" srcId="{E331EC93-BBA8-42FD-9BE2-0B80B3450209}" destId="{BA5BDF1B-11FF-4448-A9D2-8B14B19D9275}" srcOrd="0" destOrd="0" presId="urn:microsoft.com/office/officeart/2005/8/layout/vProcess5"/>
    <dgm:cxn modelId="{138A2518-89BB-4218-80E9-94B05B3F62D5}" srcId="{59B942B0-6F8B-4373-8C47-5BA16BD5D491}" destId="{7A1A781E-9017-426C-99F0-3239B828A8C8}" srcOrd="2" destOrd="0" parTransId="{38271773-CE58-4877-A024-9F516AE255F8}" sibTransId="{C907DF08-9580-48D3-8A97-F2DE80C5C08F}"/>
    <dgm:cxn modelId="{C420E318-E98F-4142-9D0F-1E03F397736C}" type="presOf" srcId="{FFCB5FC8-ADE7-4B59-996B-4BAE6DE91BC0}" destId="{0348D272-D6EB-4D04-B5BB-925E13D67149}" srcOrd="0" destOrd="0" presId="urn:microsoft.com/office/officeart/2005/8/layout/vProcess5"/>
    <dgm:cxn modelId="{F5831F31-6DDA-48D6-ABF6-FC2339B82BC0}" type="presOf" srcId="{C907DF08-9580-48D3-8A97-F2DE80C5C08F}" destId="{F014485D-C13F-4F75-865C-8B49CA576C28}" srcOrd="0" destOrd="0" presId="urn:microsoft.com/office/officeart/2005/8/layout/vProcess5"/>
    <dgm:cxn modelId="{DBDFCF32-DF7F-4605-97EA-6B98FE7863B1}" type="presOf" srcId="{9529F51D-9A30-47E1-8894-04DEA2434675}" destId="{9B1E07AB-2C74-4A34-A1CC-97839E9DB3F3}" srcOrd="0" destOrd="0" presId="urn:microsoft.com/office/officeart/2005/8/layout/vProcess5"/>
    <dgm:cxn modelId="{25357A34-7E12-47A7-ACE2-8C5C89A3ED0B}" type="presOf" srcId="{E331EC93-BBA8-42FD-9BE2-0B80B3450209}" destId="{1A2921E8-06D6-4772-926C-155E5651185B}" srcOrd="1" destOrd="0" presId="urn:microsoft.com/office/officeart/2005/8/layout/vProcess5"/>
    <dgm:cxn modelId="{286B223A-0B2C-479D-9170-8E9F2BC8568B}" type="presOf" srcId="{FFCB5FC8-ADE7-4B59-996B-4BAE6DE91BC0}" destId="{0CA7AAE9-F5C5-432D-B47D-B4A6C797889E}" srcOrd="1" destOrd="0" presId="urn:microsoft.com/office/officeart/2005/8/layout/vProcess5"/>
    <dgm:cxn modelId="{581B9C3E-D4BF-4A50-AC85-F9D7C920A2EE}" type="presOf" srcId="{C2237544-4F4E-4AB4-941C-8221E30C600A}" destId="{43ADF4BB-893C-415E-A54F-25863F49EAA5}" srcOrd="0" destOrd="0" presId="urn:microsoft.com/office/officeart/2005/8/layout/vProcess5"/>
    <dgm:cxn modelId="{CF0D4E49-AEFF-4773-99B6-8D342E36BD02}" type="presOf" srcId="{7A1A781E-9017-426C-99F0-3239B828A8C8}" destId="{B5B3E290-53D6-4BC7-AA50-4AEF4B8EBFA0}" srcOrd="0" destOrd="0" presId="urn:microsoft.com/office/officeart/2005/8/layout/vProcess5"/>
    <dgm:cxn modelId="{BFCBA76B-A0EA-4FDB-BBEF-46D6BA82EB2D}" type="presOf" srcId="{7A1A781E-9017-426C-99F0-3239B828A8C8}" destId="{B9D1DEF9-D240-4E1F-BDC3-4A3867C4431A}" srcOrd="1" destOrd="0" presId="urn:microsoft.com/office/officeart/2005/8/layout/vProcess5"/>
    <dgm:cxn modelId="{73EF5371-147D-4CE0-B4AE-A20A481B86FD}" srcId="{59B942B0-6F8B-4373-8C47-5BA16BD5D491}" destId="{FFCB5FC8-ADE7-4B59-996B-4BAE6DE91BC0}" srcOrd="3" destOrd="0" parTransId="{7953A398-A821-44FC-8CCD-0FF76B87BACA}" sibTransId="{0D6B1DB4-89B5-411C-BAF8-9E8DBA76CD45}"/>
    <dgm:cxn modelId="{ED75A684-21CA-4E14-90EF-F1BC0DF094BF}" type="presOf" srcId="{E501B3F5-7762-4B6D-AA0D-1A9FC553BCE5}" destId="{6425717D-D351-4C41-9340-645B9713EC87}" srcOrd="1" destOrd="0" presId="urn:microsoft.com/office/officeart/2005/8/layout/vProcess5"/>
    <dgm:cxn modelId="{81EF2593-0353-4240-86DA-6F01943EAD76}" srcId="{59B942B0-6F8B-4373-8C47-5BA16BD5D491}" destId="{E501B3F5-7762-4B6D-AA0D-1A9FC553BCE5}" srcOrd="1" destOrd="0" parTransId="{C75602E2-17BC-48EB-BEAA-66D746FBFD24}" sibTransId="{9529F51D-9A30-47E1-8894-04DEA2434675}"/>
    <dgm:cxn modelId="{2D0D17C2-AEA6-443D-B5F1-11A97DD0D9D7}" srcId="{59B942B0-6F8B-4373-8C47-5BA16BD5D491}" destId="{E331EC93-BBA8-42FD-9BE2-0B80B3450209}" srcOrd="0" destOrd="0" parTransId="{C035037E-92CE-40CA-A121-EBA15DA980ED}" sibTransId="{C2237544-4F4E-4AB4-941C-8221E30C600A}"/>
    <dgm:cxn modelId="{FD0DD2C7-4D4C-4A9B-978D-0F3049C8C521}" type="presOf" srcId="{E501B3F5-7762-4B6D-AA0D-1A9FC553BCE5}" destId="{A5C0B5F1-F7A2-4042-BB8A-F8F3714CB8E5}" srcOrd="0" destOrd="0" presId="urn:microsoft.com/office/officeart/2005/8/layout/vProcess5"/>
    <dgm:cxn modelId="{D51233F3-85EE-41BF-BB8B-3906CD20EDE7}" type="presOf" srcId="{59B942B0-6F8B-4373-8C47-5BA16BD5D491}" destId="{D3573D58-355B-44C7-B27D-01C8806DF73F}" srcOrd="0" destOrd="0" presId="urn:microsoft.com/office/officeart/2005/8/layout/vProcess5"/>
    <dgm:cxn modelId="{37F1FA1D-F621-4E30-9A18-FEFA4856094F}" type="presParOf" srcId="{D3573D58-355B-44C7-B27D-01C8806DF73F}" destId="{01BC44EF-7F12-4DAB-9A75-B4822AD01042}" srcOrd="0" destOrd="0" presId="urn:microsoft.com/office/officeart/2005/8/layout/vProcess5"/>
    <dgm:cxn modelId="{84D54E34-BCF3-48F6-87D6-155E100ED0D3}" type="presParOf" srcId="{D3573D58-355B-44C7-B27D-01C8806DF73F}" destId="{BA5BDF1B-11FF-4448-A9D2-8B14B19D9275}" srcOrd="1" destOrd="0" presId="urn:microsoft.com/office/officeart/2005/8/layout/vProcess5"/>
    <dgm:cxn modelId="{018A8BC9-2673-4BE5-B525-1DDE2BBF67DE}" type="presParOf" srcId="{D3573D58-355B-44C7-B27D-01C8806DF73F}" destId="{A5C0B5F1-F7A2-4042-BB8A-F8F3714CB8E5}" srcOrd="2" destOrd="0" presId="urn:microsoft.com/office/officeart/2005/8/layout/vProcess5"/>
    <dgm:cxn modelId="{6D72FC83-FCA6-493A-976B-7C8251554202}" type="presParOf" srcId="{D3573D58-355B-44C7-B27D-01C8806DF73F}" destId="{B5B3E290-53D6-4BC7-AA50-4AEF4B8EBFA0}" srcOrd="3" destOrd="0" presId="urn:microsoft.com/office/officeart/2005/8/layout/vProcess5"/>
    <dgm:cxn modelId="{7C138EF8-4699-4B3F-931E-2F2F0FB1AB9A}" type="presParOf" srcId="{D3573D58-355B-44C7-B27D-01C8806DF73F}" destId="{0348D272-D6EB-4D04-B5BB-925E13D67149}" srcOrd="4" destOrd="0" presId="urn:microsoft.com/office/officeart/2005/8/layout/vProcess5"/>
    <dgm:cxn modelId="{0C013596-394E-4334-9BA7-2B94B6D34FD4}" type="presParOf" srcId="{D3573D58-355B-44C7-B27D-01C8806DF73F}" destId="{43ADF4BB-893C-415E-A54F-25863F49EAA5}" srcOrd="5" destOrd="0" presId="urn:microsoft.com/office/officeart/2005/8/layout/vProcess5"/>
    <dgm:cxn modelId="{30E287D3-9AF0-46B2-B8F3-6817D8E11D7D}" type="presParOf" srcId="{D3573D58-355B-44C7-B27D-01C8806DF73F}" destId="{9B1E07AB-2C74-4A34-A1CC-97839E9DB3F3}" srcOrd="6" destOrd="0" presId="urn:microsoft.com/office/officeart/2005/8/layout/vProcess5"/>
    <dgm:cxn modelId="{C820BA85-503A-474F-9CEE-38470C908D7E}" type="presParOf" srcId="{D3573D58-355B-44C7-B27D-01C8806DF73F}" destId="{F014485D-C13F-4F75-865C-8B49CA576C28}" srcOrd="7" destOrd="0" presId="urn:microsoft.com/office/officeart/2005/8/layout/vProcess5"/>
    <dgm:cxn modelId="{33E0D678-7615-437B-BD2B-FBD8B443E8D8}" type="presParOf" srcId="{D3573D58-355B-44C7-B27D-01C8806DF73F}" destId="{1A2921E8-06D6-4772-926C-155E5651185B}" srcOrd="8" destOrd="0" presId="urn:microsoft.com/office/officeart/2005/8/layout/vProcess5"/>
    <dgm:cxn modelId="{7E8D4414-D3B2-48D1-AA1E-62FA86E058C7}" type="presParOf" srcId="{D3573D58-355B-44C7-B27D-01C8806DF73F}" destId="{6425717D-D351-4C41-9340-645B9713EC87}" srcOrd="9" destOrd="0" presId="urn:microsoft.com/office/officeart/2005/8/layout/vProcess5"/>
    <dgm:cxn modelId="{DF9E5DB9-AF34-4717-9FC9-CB2B50BD200E}" type="presParOf" srcId="{D3573D58-355B-44C7-B27D-01C8806DF73F}" destId="{B9D1DEF9-D240-4E1F-BDC3-4A3867C4431A}" srcOrd="10" destOrd="0" presId="urn:microsoft.com/office/officeart/2005/8/layout/vProcess5"/>
    <dgm:cxn modelId="{93480EA4-DA6A-452C-9FD2-0122072CC225}" type="presParOf" srcId="{D3573D58-355B-44C7-B27D-01C8806DF73F}" destId="{0CA7AAE9-F5C5-432D-B47D-B4A6C797889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F0315-F05C-4162-A604-2E650966558C}">
      <dsp:nvSpPr>
        <dsp:cNvPr id="0" name=""/>
        <dsp:cNvSpPr/>
      </dsp:nvSpPr>
      <dsp:spPr>
        <a:xfrm>
          <a:off x="0" y="0"/>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We utilized K-means clustering and Agglomerative clustering algorithms to group the data based on the columns '</a:t>
          </a:r>
          <a:r>
            <a:rPr lang="en-US" sz="1400" kern="1200" dirty="0" err="1"/>
            <a:t>negativereason_confidence</a:t>
          </a:r>
          <a:r>
            <a:rPr lang="en-US" sz="1400" kern="1200" dirty="0"/>
            <a:t>' and '</a:t>
          </a:r>
          <a:r>
            <a:rPr lang="en-US" sz="1400" kern="1200" dirty="0" err="1"/>
            <a:t>airline_sentiment_confidence</a:t>
          </a:r>
          <a:r>
            <a:rPr lang="en-US" sz="1400" kern="1200" dirty="0"/>
            <a:t>’. </a:t>
          </a:r>
        </a:p>
      </dsp:txBody>
      <dsp:txXfrm>
        <a:off x="30153" y="30153"/>
        <a:ext cx="3232624" cy="969193"/>
      </dsp:txXfrm>
    </dsp:sp>
    <dsp:sp modelId="{312D0987-8DE0-4EBE-8E9F-3F85E1DC6709}">
      <dsp:nvSpPr>
        <dsp:cNvPr id="0" name=""/>
        <dsp:cNvSpPr/>
      </dsp:nvSpPr>
      <dsp:spPr>
        <a:xfrm>
          <a:off x="371056" y="1216681"/>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Silhouette score:  0.38037570402412285</a:t>
          </a:r>
        </a:p>
      </dsp:txBody>
      <dsp:txXfrm>
        <a:off x="401209" y="1246834"/>
        <a:ext cx="3329989" cy="969193"/>
      </dsp:txXfrm>
    </dsp:sp>
    <dsp:sp modelId="{90F879ED-4414-4957-85E8-6B2F05FE0D44}">
      <dsp:nvSpPr>
        <dsp:cNvPr id="0" name=""/>
        <dsp:cNvSpPr/>
      </dsp:nvSpPr>
      <dsp:spPr>
        <a:xfrm>
          <a:off x="736575" y="2433362"/>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Calinski-Harabasz index:  8.959027968644058</a:t>
          </a:r>
        </a:p>
      </dsp:txBody>
      <dsp:txXfrm>
        <a:off x="766728" y="2463515"/>
        <a:ext cx="3335528" cy="969193"/>
      </dsp:txXfrm>
    </dsp:sp>
    <dsp:sp modelId="{4FF8D62E-6079-4ADD-BC94-28CBC04A179A}">
      <dsp:nvSpPr>
        <dsp:cNvPr id="0" name=""/>
        <dsp:cNvSpPr/>
      </dsp:nvSpPr>
      <dsp:spPr>
        <a:xfrm>
          <a:off x="1107631" y="3650043"/>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Davies-Bouldin index:  0.37708544494911567</a:t>
          </a:r>
        </a:p>
      </dsp:txBody>
      <dsp:txXfrm>
        <a:off x="1137784" y="3680196"/>
        <a:ext cx="3329989" cy="969193"/>
      </dsp:txXfrm>
    </dsp:sp>
    <dsp:sp modelId="{0C29F6E4-5F02-4AA2-84E7-7A76903212BF}">
      <dsp:nvSpPr>
        <dsp:cNvPr id="0" name=""/>
        <dsp:cNvSpPr/>
      </dsp:nvSpPr>
      <dsp:spPr>
        <a:xfrm>
          <a:off x="3761352" y="788502"/>
          <a:ext cx="669174" cy="66917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911916" y="788502"/>
        <a:ext cx="368046" cy="503553"/>
      </dsp:txXfrm>
    </dsp:sp>
    <dsp:sp modelId="{8F537663-AC7E-4C30-A530-56E9B6FFC52F}">
      <dsp:nvSpPr>
        <dsp:cNvPr id="0" name=""/>
        <dsp:cNvSpPr/>
      </dsp:nvSpPr>
      <dsp:spPr>
        <a:xfrm>
          <a:off x="4132409" y="2005184"/>
          <a:ext cx="669174" cy="66917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282973" y="2005184"/>
        <a:ext cx="368046" cy="503553"/>
      </dsp:txXfrm>
    </dsp:sp>
    <dsp:sp modelId="{1CCA1E47-B2DF-4376-A0F6-FE01C2390E7A}">
      <dsp:nvSpPr>
        <dsp:cNvPr id="0" name=""/>
        <dsp:cNvSpPr/>
      </dsp:nvSpPr>
      <dsp:spPr>
        <a:xfrm>
          <a:off x="4497927" y="3221865"/>
          <a:ext cx="669174" cy="66917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648491" y="3221865"/>
        <a:ext cx="368046" cy="503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8F840-AF8D-4AF8-8C77-C3781496DAA5}">
      <dsp:nvSpPr>
        <dsp:cNvPr id="0" name=""/>
        <dsp:cNvSpPr/>
      </dsp:nvSpPr>
      <dsp:spPr>
        <a:xfrm>
          <a:off x="0" y="0"/>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Agglomerative Clustering was applied to the negative sentiment dataset. The clustering analysis yielded moderate clustering quality, indicating that the algorithm was able to group similar negative sentiments together. </a:t>
          </a:r>
          <a:endParaRPr lang="en-US" sz="1200" kern="1200" dirty="0"/>
        </a:p>
      </dsp:txBody>
      <dsp:txXfrm>
        <a:off x="28061" y="28061"/>
        <a:ext cx="3142397" cy="901937"/>
      </dsp:txXfrm>
    </dsp:sp>
    <dsp:sp modelId="{0CCA6EDE-9498-4B31-A55A-C5E08EEFE4A1}">
      <dsp:nvSpPr>
        <dsp:cNvPr id="0" name=""/>
        <dsp:cNvSpPr/>
      </dsp:nvSpPr>
      <dsp:spPr>
        <a:xfrm>
          <a:off x="356538" y="1132252"/>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Silhouette score:  0.5342796567233222</a:t>
          </a:r>
          <a:endParaRPr lang="en-US" sz="1400" kern="1200" dirty="0"/>
        </a:p>
      </dsp:txBody>
      <dsp:txXfrm>
        <a:off x="384599" y="1160313"/>
        <a:ext cx="3221776" cy="901937"/>
      </dsp:txXfrm>
    </dsp:sp>
    <dsp:sp modelId="{476F42EB-D3C7-46D7-855C-DE2D591C3B44}">
      <dsp:nvSpPr>
        <dsp:cNvPr id="0" name=""/>
        <dsp:cNvSpPr/>
      </dsp:nvSpPr>
      <dsp:spPr>
        <a:xfrm>
          <a:off x="707755" y="2264504"/>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Calinski-Harabasz index:  10.706572091829083</a:t>
          </a:r>
          <a:endParaRPr lang="en-US" sz="1400" kern="1200"/>
        </a:p>
      </dsp:txBody>
      <dsp:txXfrm>
        <a:off x="735816" y="2292565"/>
        <a:ext cx="3227098" cy="901937"/>
      </dsp:txXfrm>
    </dsp:sp>
    <dsp:sp modelId="{F59EC750-7E4B-421F-A26F-6BD660CE1405}">
      <dsp:nvSpPr>
        <dsp:cNvPr id="0" name=""/>
        <dsp:cNvSpPr/>
      </dsp:nvSpPr>
      <dsp:spPr>
        <a:xfrm>
          <a:off x="1064294" y="3396757"/>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Davies-Bouldin index:  11.834786944071963</a:t>
          </a:r>
          <a:endParaRPr lang="en-US" sz="1400" kern="1200" dirty="0"/>
        </a:p>
      </dsp:txBody>
      <dsp:txXfrm>
        <a:off x="1092355" y="3424818"/>
        <a:ext cx="3221776" cy="901937"/>
      </dsp:txXfrm>
    </dsp:sp>
    <dsp:sp modelId="{A2692880-7759-41DE-882B-4FCE82F06732}">
      <dsp:nvSpPr>
        <dsp:cNvPr id="0" name=""/>
        <dsp:cNvSpPr/>
      </dsp:nvSpPr>
      <dsp:spPr>
        <a:xfrm>
          <a:off x="3634437" y="733786"/>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774553" y="733786"/>
        <a:ext cx="342506" cy="468610"/>
      </dsp:txXfrm>
    </dsp:sp>
    <dsp:sp modelId="{53976F19-54E6-48A3-8833-5A993750A24C}">
      <dsp:nvSpPr>
        <dsp:cNvPr id="0" name=""/>
        <dsp:cNvSpPr/>
      </dsp:nvSpPr>
      <dsp:spPr>
        <a:xfrm>
          <a:off x="3990975" y="1866039"/>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31091" y="1866039"/>
        <a:ext cx="342506" cy="468610"/>
      </dsp:txXfrm>
    </dsp:sp>
    <dsp:sp modelId="{30047FF8-AE2C-47B6-A31B-A625227D75C9}">
      <dsp:nvSpPr>
        <dsp:cNvPr id="0" name=""/>
        <dsp:cNvSpPr/>
      </dsp:nvSpPr>
      <dsp:spPr>
        <a:xfrm>
          <a:off x="4342192" y="2998291"/>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482308" y="2998291"/>
        <a:ext cx="342506" cy="468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BDF1B-11FF-4448-A9D2-8B14B19D9275}">
      <dsp:nvSpPr>
        <dsp:cNvPr id="0" name=""/>
        <dsp:cNvSpPr/>
      </dsp:nvSpPr>
      <dsp:spPr>
        <a:xfrm>
          <a:off x="0" y="0"/>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We utilized DBSCAN clustering algorithms to group the data based on the columns '</a:t>
          </a:r>
          <a:r>
            <a:rPr lang="en-US" sz="1400" b="0" i="0" kern="1200" dirty="0" err="1"/>
            <a:t>negativereason_confidence</a:t>
          </a:r>
          <a:r>
            <a:rPr lang="en-US" sz="1400" b="0" i="0" kern="1200" dirty="0"/>
            <a:t>' and '</a:t>
          </a:r>
          <a:r>
            <a:rPr lang="en-US" sz="1400" b="0" i="0" kern="1200" dirty="0" err="1"/>
            <a:t>airline_sentiment_confidence</a:t>
          </a:r>
          <a:r>
            <a:rPr lang="en-US" sz="1400" b="0" i="0" kern="1200" dirty="0"/>
            <a:t>’. </a:t>
          </a:r>
          <a:endParaRPr lang="en-US" sz="1400" kern="1200" dirty="0"/>
        </a:p>
      </dsp:txBody>
      <dsp:txXfrm>
        <a:off x="28061" y="28061"/>
        <a:ext cx="3142397" cy="901937"/>
      </dsp:txXfrm>
    </dsp:sp>
    <dsp:sp modelId="{A5C0B5F1-F7A2-4042-BB8A-F8F3714CB8E5}">
      <dsp:nvSpPr>
        <dsp:cNvPr id="0" name=""/>
        <dsp:cNvSpPr/>
      </dsp:nvSpPr>
      <dsp:spPr>
        <a:xfrm>
          <a:off x="356538" y="1132252"/>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Silhouette score:  0.5342796567233222</a:t>
          </a:r>
          <a:endParaRPr lang="en-US" sz="1400" kern="1200" dirty="0"/>
        </a:p>
      </dsp:txBody>
      <dsp:txXfrm>
        <a:off x="384599" y="1160313"/>
        <a:ext cx="3221776" cy="901937"/>
      </dsp:txXfrm>
    </dsp:sp>
    <dsp:sp modelId="{B5B3E290-53D6-4BC7-AA50-4AEF4B8EBFA0}">
      <dsp:nvSpPr>
        <dsp:cNvPr id="0" name=""/>
        <dsp:cNvSpPr/>
      </dsp:nvSpPr>
      <dsp:spPr>
        <a:xfrm>
          <a:off x="707755" y="2264504"/>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Calinski-Harabasz index:  10.706572091829083</a:t>
          </a:r>
          <a:endParaRPr lang="en-US" sz="1400" kern="1200"/>
        </a:p>
      </dsp:txBody>
      <dsp:txXfrm>
        <a:off x="735816" y="2292565"/>
        <a:ext cx="3227098" cy="901937"/>
      </dsp:txXfrm>
    </dsp:sp>
    <dsp:sp modelId="{0348D272-D6EB-4D04-B5BB-925E13D67149}">
      <dsp:nvSpPr>
        <dsp:cNvPr id="0" name=""/>
        <dsp:cNvSpPr/>
      </dsp:nvSpPr>
      <dsp:spPr>
        <a:xfrm>
          <a:off x="1064294" y="3396757"/>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Davies-Bouldin index:  11.834786944071963</a:t>
          </a:r>
          <a:endParaRPr lang="en-US" sz="1400" kern="1200" dirty="0"/>
        </a:p>
      </dsp:txBody>
      <dsp:txXfrm>
        <a:off x="1092355" y="3424818"/>
        <a:ext cx="3221776" cy="901937"/>
      </dsp:txXfrm>
    </dsp:sp>
    <dsp:sp modelId="{43ADF4BB-893C-415E-A54F-25863F49EAA5}">
      <dsp:nvSpPr>
        <dsp:cNvPr id="0" name=""/>
        <dsp:cNvSpPr/>
      </dsp:nvSpPr>
      <dsp:spPr>
        <a:xfrm>
          <a:off x="3634437" y="733786"/>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774553" y="733786"/>
        <a:ext cx="342506" cy="468610"/>
      </dsp:txXfrm>
    </dsp:sp>
    <dsp:sp modelId="{9B1E07AB-2C74-4A34-A1CC-97839E9DB3F3}">
      <dsp:nvSpPr>
        <dsp:cNvPr id="0" name=""/>
        <dsp:cNvSpPr/>
      </dsp:nvSpPr>
      <dsp:spPr>
        <a:xfrm>
          <a:off x="3990975" y="1866039"/>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31091" y="1866039"/>
        <a:ext cx="342506" cy="468610"/>
      </dsp:txXfrm>
    </dsp:sp>
    <dsp:sp modelId="{F014485D-C13F-4F75-865C-8B49CA576C28}">
      <dsp:nvSpPr>
        <dsp:cNvPr id="0" name=""/>
        <dsp:cNvSpPr/>
      </dsp:nvSpPr>
      <dsp:spPr>
        <a:xfrm>
          <a:off x="4342192" y="2998291"/>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482308" y="2998291"/>
        <a:ext cx="342506" cy="46861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5/18/2023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1161823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37966535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389631045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23459718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108837785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252278565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422094666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421002839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100712112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199710294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48153993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187283156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2023451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154829475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69925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036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3773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285304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473121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1757792367"/>
      </p:ext>
    </p:extLst>
  </p:cSld>
  <p:clrMapOvr>
    <a:overrideClrMapping bg1="dk1" tx1="lt1" bg2="dk2" tx2="lt2" accent1="accent1" accent2="accent2" accent3="accent3" accent4="accent4" accent5="accent5" accent6="accent6" hlink="hlink" folHlink="folHlink"/>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a:prstGeom prst="rect">
            <a:avLst/>
          </a:prstGeo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a:prstGeom prst="rect">
            <a:avLst/>
          </a:prstGeo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a:prstGeom prst="rect">
            <a:avLst/>
          </a:prstGeo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419318786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a:prstGeom prst="rect">
            <a:avLst/>
          </a:prstGeo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a:prstGeom prst="rect">
            <a:avLst/>
          </a:prstGeo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a:prstGeom prst="rect">
            <a:avLst/>
          </a:prstGeo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a:prstGeom prst="rect">
            <a:avLst/>
          </a:prstGeo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a:prstGeom prst="rect">
            <a:avLst/>
          </a:prstGeo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a:prstGeom prst="rect">
            <a:avLst/>
          </a:prstGeo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a:prstGeom prst="rect">
            <a:avLst/>
          </a:prstGeo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a:prstGeom prst="rect">
            <a:avLst/>
          </a:prstGeo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a:prstGeom prst="rect">
            <a:avLst/>
          </a:prstGeo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a:prstGeom prst="rect">
            <a:avLst/>
          </a:prstGeo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a:prstGeom prst="rect">
            <a:avLst/>
          </a:prstGeo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a:prstGeom prst="rect">
            <a:avLst/>
          </a:prstGeo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a:prstGeom prst="rect">
            <a:avLst/>
          </a:prstGeo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a:prstGeom prst="rect">
            <a:avLst/>
          </a:prstGeo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a:prstGeom prst="rect">
            <a:avLst/>
          </a:prstGeo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044696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141413" y="609600"/>
            <a:ext cx="9905998" cy="1905000"/>
          </a:xfrm>
          <a:prstGeom prst="rect">
            <a:avLst/>
          </a:prstGeo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141413" y="609600"/>
            <a:ext cx="9905998" cy="1905000"/>
          </a:xfrm>
          <a:prstGeom prst="rect">
            <a:avLst/>
          </a:prstGeom>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a:prstGeom prst="rect">
            <a:avLst/>
          </a:prstGeo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a:prstGeom prst="rect">
            <a:avLst/>
          </a:prstGeo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a:prstGeom prst="rect">
            <a:avLst/>
          </a:prstGeo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a:prstGeom prst="rect">
            <a:avLst/>
          </a:prstGeo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5199907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a:prstGeom prst="rect">
            <a:avLst/>
          </a:prstGeo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a:prstGeom prst="rect">
            <a:avLst/>
          </a:prstGeo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a:prstGeom prst="rect">
            <a:avLst/>
          </a:prstGeo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a:prstGeom prst="rect">
            <a:avLst/>
          </a:prstGeo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1141413" y="609600"/>
            <a:ext cx="9905998" cy="1905000"/>
          </a:xfrm>
          <a:prstGeom prst="rect">
            <a:avLst/>
          </a:prstGeo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a:prstGeom prst="rect">
            <a:avLst/>
          </a:prstGeo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a:prstGeom prst="rect">
            <a:avLst/>
          </a:prstGeo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a:prstGeom prst="rect">
            <a:avLst/>
          </a:prstGeo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a:prstGeom prst="rect">
            <a:avLst/>
          </a:prstGeo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a:prstGeom prst="rect">
            <a:avLst/>
          </a:prstGeo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a:prstGeom prst="rect">
            <a:avLst/>
          </a:prstGeo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1219480962"/>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a:prstGeom prst="rect">
            <a:avLst/>
          </a:prstGeo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a:prstGeom prst="rect">
            <a:avLst/>
          </a:prstGeo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a:prstGeom prst="rect">
            <a:avLst/>
          </a:prstGeo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a:prstGeom prst="rect">
            <a:avLst/>
          </a:prstGeo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a:prstGeom prst="rect">
            <a:avLst/>
          </a:prstGeo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a:prstGeom prst="rect">
            <a:avLst/>
          </a:prstGeo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a:prstGeom prst="rect">
            <a:avLst/>
          </a:prstGeo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a:prstGeom prst="rect">
            <a:avLst/>
          </a:prstGeo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a:prstGeom prst="rect">
            <a:avLst/>
          </a:prstGeo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a:prstGeom prst="rect">
            <a:avLst/>
          </a:prstGeo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33245810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72580359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5/18/2023</a:t>
            </a:fld>
            <a:endParaRPr lang="en-US" dirty="0"/>
          </a:p>
        </p:txBody>
      </p:sp>
    </p:spTree>
    <p:extLst>
      <p:ext uri="{BB962C8B-B14F-4D97-AF65-F5344CB8AC3E}">
        <p14:creationId xmlns:p14="http://schemas.microsoft.com/office/powerpoint/2010/main" val="107221823"/>
      </p:ext>
    </p:extLst>
  </p:cSld>
  <p:clrMapOvr>
    <a:masterClrMapping/>
  </p:clrMapOvr>
  <p:hf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5/18/2023</a:t>
            </a:fld>
            <a:endParaRPr lang="en-US" dirty="0"/>
          </a:p>
        </p:txBody>
      </p:sp>
      <p:sp>
        <p:nvSpPr>
          <p:cNvPr id="2" name="Rectangle 1">
            <a:extLst>
              <a:ext uri="{FF2B5EF4-FFF2-40B4-BE49-F238E27FC236}">
                <a16:creationId xmlns:a16="http://schemas.microsoft.com/office/drawing/2014/main" id="{89AF32C9-A6CE-4E86-C5E8-2128767F2038}"/>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E646B7CD-899E-221E-1645-16AA8B8BCE69}"/>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7146652"/>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3649" r:id="rId28"/>
    <p:sldLayoutId id="2147483661" r:id="rId29"/>
    <p:sldLayoutId id="2147483662" r:id="rId30"/>
    <p:sldLayoutId id="2147483663" r:id="rId31"/>
    <p:sldLayoutId id="2147483664" r:id="rId32"/>
    <p:sldLayoutId id="2147483665" r:id="rId33"/>
    <p:sldLayoutId id="2147483666" r:id="rId34"/>
    <p:sldLayoutId id="2147483667" r:id="rId35"/>
    <p:sldLayoutId id="2147483669" r:id="rId36"/>
    <p:sldLayoutId id="2147483670" r:id="rId37"/>
    <p:sldLayoutId id="2147483671" r:id="rId38"/>
    <p:sldLayoutId id="2147483672" r:id="rId39"/>
    <p:sldLayoutId id="2147483674" r:id="rId40"/>
    <p:sldLayoutId id="2147483675" r:id="rId41"/>
    <p:sldLayoutId id="2147483676" r:id="rId42"/>
    <p:sldLayoutId id="2147483677" r:id="rId43"/>
    <p:sldLayoutId id="2147483655" r:id="rId44"/>
    <p:sldLayoutId id="2147483678" r:id="rId45"/>
    <p:sldLayoutId id="2147483679" r:id="rId46"/>
    <p:sldLayoutId id="2147483680" r:id="rId47"/>
    <p:sldLayoutId id="2147483653" r:id="rId48"/>
    <p:sldLayoutId id="2147483682" r:id="rId49"/>
    <p:sldLayoutId id="2147483683" r:id="rId50"/>
    <p:sldLayoutId id="2147483685" r:id="rId51"/>
    <p:sldLayoutId id="2147483654" r:id="rId52"/>
    <p:sldLayoutId id="2147483687" r:id="rId53"/>
    <p:sldLayoutId id="2147483689" r:id="rId54"/>
    <p:sldLayoutId id="2147483688" r:id="rId55"/>
    <p:sldLayoutId id="2147483691" r:id="rId56"/>
    <p:sldLayoutId id="2147483692" r:id="rId57"/>
    <p:sldLayoutId id="2147483693" r:id="rId58"/>
    <p:sldLayoutId id="2147483694" r:id="rId59"/>
    <p:sldLayoutId id="2147483696" r:id="rId60"/>
    <p:sldLayoutId id="2147483698" r:id="rId61"/>
    <p:sldLayoutId id="2147483699" r:id="rId62"/>
    <p:sldLayoutId id="2147483700" r:id="rId63"/>
    <p:sldLayoutId id="2147483701" r:id="rId64"/>
    <p:sldLayoutId id="2147483702" r:id="rId6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emirates-airbus-a380-aircraft-plane-867762/" TargetMode="External"/><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2.png"/><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3.png"/><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owl.excelsior.edu/writing-process/prewriting-strategies/prewriting-strategies-asking-defining-questions/" TargetMode="External"/><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codnewsroom/25163031631" TargetMode="External"/><Relationship Id="rId2" Type="http://schemas.openxmlformats.org/officeDocument/2006/relationships/image" Target="../media/image29.jpg"/><Relationship Id="rId1" Type="http://schemas.openxmlformats.org/officeDocument/2006/relationships/slideLayout" Target="../slideLayouts/slideLayout24.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large white airplane on a runway with Eighth Air Force Museum in the background&#10;&#10;Description automatically generated with low confidence">
            <a:extLst>
              <a:ext uri="{FF2B5EF4-FFF2-40B4-BE49-F238E27FC236}">
                <a16:creationId xmlns:a16="http://schemas.microsoft.com/office/drawing/2014/main" id="{14CE3C6A-4934-057A-CE88-01B6C0630CCF}"/>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25000"/>
          <a:stretch/>
        </p:blipFill>
        <p:spPr>
          <a:xfrm>
            <a:off x="20" y="10"/>
            <a:ext cx="12191980" cy="6857990"/>
          </a:xfrm>
          <a:prstGeom prst="rect">
            <a:avLst/>
          </a:prstGeo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965200" y="181856"/>
            <a:ext cx="10261600" cy="4927600"/>
          </a:xfrm>
        </p:spPr>
        <p:txBody>
          <a:bodyPr vert="horz" lIns="91440" tIns="45720" rIns="91440" bIns="45720" rtlCol="0" anchor="b">
            <a:normAutofit fontScale="90000"/>
          </a:bodyPr>
          <a:lstStyle/>
          <a:p>
            <a:r>
              <a:rPr lang="en-US" sz="9800" dirty="0">
                <a:ln w="22225">
                  <a:solidFill>
                    <a:schemeClr val="tx1"/>
                  </a:solidFill>
                  <a:miter lim="800000"/>
                </a:ln>
                <a:noFill/>
              </a:rPr>
              <a:t>Unsupervised Analysis of Airline Sentiment on Twitter</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965200" y="5291302"/>
            <a:ext cx="10261600" cy="1202995"/>
          </a:xfrm>
        </p:spPr>
        <p:txBody>
          <a:bodyPr vert="horz" lIns="91440" tIns="45720" rIns="91440" bIns="45720" rtlCol="0">
            <a:normAutofit/>
          </a:bodyPr>
          <a:lstStyle/>
          <a:p>
            <a:r>
              <a:rPr lang="en-US" sz="3200" dirty="0">
                <a:solidFill>
                  <a:schemeClr val="tx1"/>
                </a:solidFill>
              </a:rPr>
              <a:t>By Patrick Miller &amp; Ganesh Ramcharan</a:t>
            </a:r>
          </a:p>
        </p:txBody>
      </p:sp>
    </p:spTree>
    <p:extLst>
      <p:ext uri="{BB962C8B-B14F-4D97-AF65-F5344CB8AC3E}">
        <p14:creationId xmlns:p14="http://schemas.microsoft.com/office/powerpoint/2010/main" val="14954965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10</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662394" y="2164360"/>
            <a:ext cx="5367577" cy="3741490"/>
          </a:xfrm>
        </p:spPr>
        <p:txBody>
          <a:bodyPr>
            <a:normAutofit/>
          </a:bodyPr>
          <a:lstStyle/>
          <a:p>
            <a:pPr marL="0" marR="0" indent="457200">
              <a:lnSpc>
                <a:spcPct val="200000"/>
              </a:lnSpc>
              <a:spcBef>
                <a:spcPts val="0"/>
              </a:spcBef>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Next, we bucketized the cleaned data and displayed scatter plots and histograms to visualize the distributions of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negativereason_confidence</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airline_sentiment_confidence</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These visualizations provided insights into the confidence levels associated with different negative reasons and sentiment labels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program&#10;&#10;Description automatically generated with medium confidence">
            <a:extLst>
              <a:ext uri="{FF2B5EF4-FFF2-40B4-BE49-F238E27FC236}">
                <a16:creationId xmlns:a16="http://schemas.microsoft.com/office/drawing/2014/main" id="{75695C52-C1B9-5D46-697C-CDAFF99BBBA4}"/>
              </a:ext>
            </a:extLst>
          </p:cNvPr>
          <p:cNvPicPr>
            <a:picLocks noChangeAspect="1"/>
          </p:cNvPicPr>
          <p:nvPr/>
        </p:nvPicPr>
        <p:blipFill>
          <a:blip r:embed="rId2"/>
          <a:stretch>
            <a:fillRect/>
          </a:stretch>
        </p:blipFill>
        <p:spPr>
          <a:xfrm>
            <a:off x="1" y="427840"/>
            <a:ext cx="6678864" cy="5662568"/>
          </a:xfrm>
          <a:prstGeom prst="rect">
            <a:avLst/>
          </a:prstGeom>
        </p:spPr>
      </p:pic>
    </p:spTree>
    <p:extLst>
      <p:ext uri="{BB962C8B-B14F-4D97-AF65-F5344CB8AC3E}">
        <p14:creationId xmlns:p14="http://schemas.microsoft.com/office/powerpoint/2010/main" val="2225027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11</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2501317" y="5472619"/>
            <a:ext cx="7189366" cy="1195050"/>
          </a:xfrm>
        </p:spPr>
        <p:txBody>
          <a:bodyPr>
            <a:normAutofit fontScale="77500" lnSpcReduction="20000"/>
          </a:bodyPr>
          <a:lstStyle/>
          <a:p>
            <a:pPr marL="0" marR="0" indent="457200">
              <a:lnSpc>
                <a:spcPct val="200000"/>
              </a:lnSpc>
              <a:spcBef>
                <a:spcPts val="0"/>
              </a:spcBef>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provide a comprehensive view of the negative sentiments by airlines, we created six pie charts to display the distribution of negative reasons for each airline. This allowed for a visual comparison of the prevalent issues faced by different airlines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A picture containing diagram, screenshot, colorfulness&#10;&#10;Description automatically generated">
            <a:extLst>
              <a:ext uri="{FF2B5EF4-FFF2-40B4-BE49-F238E27FC236}">
                <a16:creationId xmlns:a16="http://schemas.microsoft.com/office/drawing/2014/main" id="{19F6AE1A-A47A-6B18-1872-B08FBAA087A7}"/>
              </a:ext>
            </a:extLst>
          </p:cNvPr>
          <p:cNvPicPr>
            <a:picLocks noChangeAspect="1"/>
          </p:cNvPicPr>
          <p:nvPr/>
        </p:nvPicPr>
        <p:blipFill>
          <a:blip r:embed="rId2"/>
          <a:stretch>
            <a:fillRect/>
          </a:stretch>
        </p:blipFill>
        <p:spPr>
          <a:xfrm>
            <a:off x="0" y="0"/>
            <a:ext cx="12344400" cy="2798487"/>
          </a:xfrm>
          <a:prstGeom prst="rect">
            <a:avLst/>
          </a:prstGeom>
        </p:spPr>
      </p:pic>
      <p:pic>
        <p:nvPicPr>
          <p:cNvPr id="14" name="Picture 13" descr="A picture containing diagram, screenshot, colorfulness, text&#10;&#10;Description automatically generated">
            <a:extLst>
              <a:ext uri="{FF2B5EF4-FFF2-40B4-BE49-F238E27FC236}">
                <a16:creationId xmlns:a16="http://schemas.microsoft.com/office/drawing/2014/main" id="{BE1A922F-B64C-AAAB-B8DC-0DEE74736A68}"/>
              </a:ext>
            </a:extLst>
          </p:cNvPr>
          <p:cNvPicPr>
            <a:picLocks noChangeAspect="1"/>
          </p:cNvPicPr>
          <p:nvPr/>
        </p:nvPicPr>
        <p:blipFill>
          <a:blip r:embed="rId3"/>
          <a:stretch>
            <a:fillRect/>
          </a:stretch>
        </p:blipFill>
        <p:spPr>
          <a:xfrm>
            <a:off x="1" y="2798487"/>
            <a:ext cx="12244066" cy="2674132"/>
          </a:xfrm>
          <a:prstGeom prst="rect">
            <a:avLst/>
          </a:prstGeom>
        </p:spPr>
      </p:pic>
    </p:spTree>
    <p:extLst>
      <p:ext uri="{BB962C8B-B14F-4D97-AF65-F5344CB8AC3E}">
        <p14:creationId xmlns:p14="http://schemas.microsoft.com/office/powerpoint/2010/main" val="1641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12</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763062" y="2155971"/>
            <a:ext cx="5367577" cy="3741490"/>
          </a:xfrm>
        </p:spPr>
        <p:txBody>
          <a:bodyPr>
            <a:normAutofit/>
          </a:bodyPr>
          <a:lstStyle/>
          <a:p>
            <a:pPr marL="0" marR="0" indent="457200">
              <a:lnSpc>
                <a:spcPct val="200000"/>
              </a:lnSpc>
              <a:spcBef>
                <a:spcPts val="0"/>
              </a:spcBef>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Additionally, we displayed a histogram of all the tweets to identify the most frequent negative reasons based on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negativereason_confidence</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helped us understand which issues were more commonly mentioned in the dataset</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picture containing text, screenshot, plot, diagram&#10;&#10;Description automatically generated">
            <a:extLst>
              <a:ext uri="{FF2B5EF4-FFF2-40B4-BE49-F238E27FC236}">
                <a16:creationId xmlns:a16="http://schemas.microsoft.com/office/drawing/2014/main" id="{34B958FE-32AE-C679-C96C-CA3D2981BD7A}"/>
              </a:ext>
            </a:extLst>
          </p:cNvPr>
          <p:cNvPicPr>
            <a:picLocks noChangeAspect="1"/>
          </p:cNvPicPr>
          <p:nvPr/>
        </p:nvPicPr>
        <p:blipFill>
          <a:blip r:embed="rId2"/>
          <a:stretch>
            <a:fillRect/>
          </a:stretch>
        </p:blipFill>
        <p:spPr>
          <a:xfrm>
            <a:off x="0" y="696286"/>
            <a:ext cx="6447070" cy="5050451"/>
          </a:xfrm>
          <a:prstGeom prst="rect">
            <a:avLst/>
          </a:prstGeom>
        </p:spPr>
      </p:pic>
    </p:spTree>
    <p:extLst>
      <p:ext uri="{BB962C8B-B14F-4D97-AF65-F5344CB8AC3E}">
        <p14:creationId xmlns:p14="http://schemas.microsoft.com/office/powerpoint/2010/main" val="272088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itle 4">
            <a:extLst>
              <a:ext uri="{FF2B5EF4-FFF2-40B4-BE49-F238E27FC236}">
                <a16:creationId xmlns:a16="http://schemas.microsoft.com/office/drawing/2014/main" id="{09DE3297-C75D-5E29-9B31-ACF43FE60072}"/>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What algorithms did we use?</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FAC117-76DD-816C-1AE3-125392320BC2}"/>
              </a:ext>
            </a:extLst>
          </p:cNvPr>
          <p:cNvSpPr txBox="1"/>
          <p:nvPr/>
        </p:nvSpPr>
        <p:spPr>
          <a:xfrm>
            <a:off x="897769" y="1909192"/>
            <a:ext cx="4586513" cy="3647710"/>
          </a:xfrm>
          <a:prstGeom prst="rect">
            <a:avLst/>
          </a:prstGeom>
        </p:spPr>
        <p:txBody>
          <a:bodyPr vert="horz" lIns="91440" tIns="45720" rIns="91440" bIns="45720" rtlCol="0">
            <a:normAutofit/>
          </a:bodyPr>
          <a:lstStyle/>
          <a:p>
            <a:pPr marL="0" marR="0" indent="-228600">
              <a:lnSpc>
                <a:spcPct val="90000"/>
              </a:lnSpc>
              <a:spcBef>
                <a:spcPts val="0"/>
              </a:spcBef>
              <a:spcAft>
                <a:spcPts val="800"/>
              </a:spcAft>
              <a:buFont typeface="Arial" panose="020B0604020202020204" pitchFamily="34" charset="0"/>
              <a:buChar char="•"/>
            </a:pPr>
            <a:r>
              <a:rPr lang="en-US" sz="2000">
                <a:solidFill>
                  <a:schemeClr val="bg1"/>
                </a:solidFill>
                <a:effectLst/>
              </a:rPr>
              <a:t>In the data modeling phase, we employed various clustering and classification algorithms to analyze the sentiment data. For clustering, we utilized K-means, Agglomerative Clustering, and DBSCAN algorithms, focusing on the 'negativereason_confidence' and 'airline_sentiment_confidence' columns. The evaluation of these clustering algorithms was based on metrics such as the Silhouette Score, Calinski-Harabasz Score, and Davies-Bouldin Index.</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descr="Back view of an aeroplane">
            <a:extLst>
              <a:ext uri="{FF2B5EF4-FFF2-40B4-BE49-F238E27FC236}">
                <a16:creationId xmlns:a16="http://schemas.microsoft.com/office/drawing/2014/main" id="{D2448DF5-9D33-7673-BA76-83D945038A96}"/>
              </a:ext>
            </a:extLst>
          </p:cNvPr>
          <p:cNvPicPr>
            <a:picLocks noChangeAspect="1"/>
          </p:cNvPicPr>
          <p:nvPr/>
        </p:nvPicPr>
        <p:blipFill rotWithShape="1">
          <a:blip r:embed="rId2"/>
          <a:srcRect l="16497" r="28349" b="-1"/>
          <a:stretch/>
        </p:blipFill>
        <p:spPr>
          <a:xfrm>
            <a:off x="6525453" y="10"/>
            <a:ext cx="5666547" cy="6857990"/>
          </a:xfrm>
          <a:prstGeom prst="rect">
            <a:avLst/>
          </a:prstGeom>
        </p:spPr>
      </p:pic>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03DC2DEF-D2FE-4B45-ABA4-9F153FD1C98A}" type="slidenum">
              <a:rPr lang="en-US" sz="120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7361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256044B8-5C7B-635F-A278-9698FD49D38A}"/>
              </a:ext>
            </a:extLst>
          </p:cNvPr>
          <p:cNvSpPr txBox="1"/>
          <p:nvPr/>
        </p:nvSpPr>
        <p:spPr>
          <a:xfrm>
            <a:off x="838200" y="669925"/>
            <a:ext cx="4508946" cy="1325563"/>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400" b="1" kern="1200">
                <a:solidFill>
                  <a:schemeClr val="bg1"/>
                </a:solidFill>
                <a:latin typeface="+mj-lt"/>
                <a:ea typeface="+mj-ea"/>
                <a:cs typeface="+mj-cs"/>
              </a:rPr>
              <a:t>Quick Definitions</a:t>
            </a: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68E6DC7-C0A5-85F5-7D85-539F98FDC4B1}"/>
              </a:ext>
            </a:extLst>
          </p:cNvPr>
          <p:cNvSpPr txBox="1"/>
          <p:nvPr/>
        </p:nvSpPr>
        <p:spPr>
          <a:xfrm>
            <a:off x="1392667" y="2398957"/>
            <a:ext cx="9406666" cy="352614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400" b="0">
                <a:solidFill>
                  <a:schemeClr val="bg1"/>
                </a:solidFill>
                <a:effectLst/>
              </a:rPr>
              <a:t>The Silhouette Score measures how well each data point fits its assigned cluster and ranges from -1 to 1, where a higher score indicates better clustering. </a:t>
            </a:r>
          </a:p>
          <a:p>
            <a:pPr marL="285750" indent="-228600">
              <a:lnSpc>
                <a:spcPct val="90000"/>
              </a:lnSpc>
              <a:spcAft>
                <a:spcPts val="600"/>
              </a:spcAft>
              <a:buFont typeface="Arial" panose="020B0604020202020204" pitchFamily="34" charset="0"/>
              <a:buChar char="•"/>
            </a:pPr>
            <a:br>
              <a:rPr lang="en-US" sz="1400" b="0">
                <a:solidFill>
                  <a:schemeClr val="bg1"/>
                </a:solidFill>
                <a:effectLst/>
              </a:rPr>
            </a:br>
            <a:r>
              <a:rPr lang="en-US" sz="1400" b="0">
                <a:solidFill>
                  <a:schemeClr val="bg1"/>
                </a:solidFill>
                <a:effectLst/>
              </a:rPr>
              <a:t>Calinski-Harabasz is a clustering evaluation metric that measures the ratio between the within-cluster dispersion and the between-cluster dispersion. The metric compares the variance between the clusters to the variance within the clusters and seeks to maximize the former while minimizing the latter. A higher Calinski-Harabasz score indicates a better clustering performance, meaning that the clusters are well-separated and compact.</a:t>
            </a:r>
          </a:p>
          <a:p>
            <a:pPr marL="285750" indent="-228600">
              <a:lnSpc>
                <a:spcPct val="90000"/>
              </a:lnSpc>
              <a:spcAft>
                <a:spcPts val="600"/>
              </a:spcAft>
              <a:buFont typeface="Arial" panose="020B0604020202020204" pitchFamily="34" charset="0"/>
              <a:buChar char="•"/>
            </a:pPr>
            <a:br>
              <a:rPr lang="en-US" sz="1400" b="0">
                <a:solidFill>
                  <a:schemeClr val="bg1"/>
                </a:solidFill>
                <a:effectLst/>
              </a:rPr>
            </a:br>
            <a:r>
              <a:rPr lang="en-US" sz="1400" b="0">
                <a:solidFill>
                  <a:schemeClr val="bg1"/>
                </a:solidFill>
                <a:effectLst/>
              </a:rPr>
              <a:t>The Davies-Bouldin index is a clustering validation metric that measures the average similarity between each cluster and its most similar cluster, compared to the distance between the clusters. It is defined as the ratio of the sum of the within-cluster distances to the between-cluster distances. A lower Davies-Bouldin index indicates better clustering, with a value of 0 indicating perfectly separated clusters. It is similar to the Calinski-Harabasz index but does not depend on the assumption of spherical clusters and is less sensitive to outliers.</a:t>
            </a:r>
          </a:p>
          <a:p>
            <a:pPr indent="-228600">
              <a:lnSpc>
                <a:spcPct val="90000"/>
              </a:lnSpc>
              <a:spcAft>
                <a:spcPts val="600"/>
              </a:spcAft>
              <a:buFont typeface="Arial" panose="020B0604020202020204" pitchFamily="34" charset="0"/>
              <a:buChar char="•"/>
            </a:pPr>
            <a:endParaRPr lang="en-US" sz="1400" b="0">
              <a:solidFill>
                <a:schemeClr val="bg1"/>
              </a:solidFill>
              <a:effectLst/>
            </a:endParaRPr>
          </a:p>
        </p:txBody>
      </p:sp>
      <p:sp>
        <p:nvSpPr>
          <p:cNvPr id="16" name="Rectangle 15">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3DC2DEF-D2FE-4B45-ABA4-9F153FD1C98A}" type="slidenum">
              <a:rPr lang="en-US" sz="1200">
                <a:solidFill>
                  <a:schemeClr val="bg1">
                    <a:lumMod val="50000"/>
                  </a:schemeClr>
                </a:solidFill>
              </a:rPr>
              <a:pPr>
                <a:spcAft>
                  <a:spcPts val="600"/>
                </a:spcAft>
              </a:pPr>
              <a:t>14</a:t>
            </a:fld>
            <a:endParaRPr lang="en-US" sz="1200">
              <a:solidFill>
                <a:schemeClr val="bg1">
                  <a:lumMod val="50000"/>
                </a:schemeClr>
              </a:solidFill>
            </a:endParaRPr>
          </a:p>
        </p:txBody>
      </p:sp>
    </p:spTree>
    <p:extLst>
      <p:ext uri="{BB962C8B-B14F-4D97-AF65-F5344CB8AC3E}">
        <p14:creationId xmlns:p14="http://schemas.microsoft.com/office/powerpoint/2010/main" val="346150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0">
            <a:extLst>
              <a:ext uri="{FF2B5EF4-FFF2-40B4-BE49-F238E27FC236}">
                <a16:creationId xmlns:a16="http://schemas.microsoft.com/office/drawing/2014/main" id="{CECB9B5D-432E-DF2D-3D72-CEC244A223B2}"/>
              </a:ext>
            </a:extLst>
          </p:cNvPr>
          <p:cNvGraphicFramePr>
            <a:graphicFrameLocks noGrp="1"/>
          </p:cNvGraphicFramePr>
          <p:nvPr>
            <p:ph sz="half" idx="2"/>
            <p:extLst>
              <p:ext uri="{D42A27DB-BD31-4B8C-83A1-F6EECF244321}">
                <p14:modId xmlns:p14="http://schemas.microsoft.com/office/powerpoint/2010/main" val="997509256"/>
              </p:ext>
            </p:extLst>
          </p:nvPr>
        </p:nvGraphicFramePr>
        <p:xfrm>
          <a:off x="6556075" y="1548729"/>
          <a:ext cx="5538159" cy="467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945AEDA-3381-BC51-56F1-546CE755E7F4}"/>
              </a:ext>
            </a:extLst>
          </p:cNvPr>
          <p:cNvPicPr>
            <a:picLocks noChangeAspect="1"/>
          </p:cNvPicPr>
          <p:nvPr/>
        </p:nvPicPr>
        <p:blipFill>
          <a:blip r:embed="rId7"/>
          <a:stretch>
            <a:fillRect/>
          </a:stretch>
        </p:blipFill>
        <p:spPr>
          <a:xfrm>
            <a:off x="0" y="956345"/>
            <a:ext cx="6410507" cy="4340343"/>
          </a:xfrm>
          <a:prstGeom prst="rect">
            <a:avLst/>
          </a:prstGeom>
        </p:spPr>
      </p:pic>
    </p:spTree>
    <p:extLst>
      <p:ext uri="{BB962C8B-B14F-4D97-AF65-F5344CB8AC3E}">
        <p14:creationId xmlns:p14="http://schemas.microsoft.com/office/powerpoint/2010/main" val="3683204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16</a:t>
            </a:fld>
            <a:endParaRPr lang="en-US" dirty="0"/>
          </a:p>
        </p:txBody>
      </p:sp>
      <p:graphicFrame>
        <p:nvGraphicFramePr>
          <p:cNvPr id="15" name="Content Placeholder 10">
            <a:extLst>
              <a:ext uri="{FF2B5EF4-FFF2-40B4-BE49-F238E27FC236}">
                <a16:creationId xmlns:a16="http://schemas.microsoft.com/office/drawing/2014/main" id="{26E25E59-0E38-6638-B95E-89C2266E0E59}"/>
              </a:ext>
            </a:extLst>
          </p:cNvPr>
          <p:cNvGraphicFramePr>
            <a:graphicFrameLocks noGrp="1"/>
          </p:cNvGraphicFramePr>
          <p:nvPr>
            <p:ph sz="half" idx="2"/>
            <p:extLst>
              <p:ext uri="{D42A27DB-BD31-4B8C-83A1-F6EECF244321}">
                <p14:modId xmlns:p14="http://schemas.microsoft.com/office/powerpoint/2010/main" val="2123784275"/>
              </p:ext>
            </p:extLst>
          </p:nvPr>
        </p:nvGraphicFramePr>
        <p:xfrm>
          <a:off x="6607834" y="1534255"/>
          <a:ext cx="5321470" cy="4354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76936DC9-5813-97F7-A414-31D8A0EE6B46}"/>
              </a:ext>
            </a:extLst>
          </p:cNvPr>
          <p:cNvPicPr>
            <a:picLocks noChangeAspect="1"/>
          </p:cNvPicPr>
          <p:nvPr/>
        </p:nvPicPr>
        <p:blipFill>
          <a:blip r:embed="rId7"/>
          <a:stretch>
            <a:fillRect/>
          </a:stretch>
        </p:blipFill>
        <p:spPr>
          <a:xfrm>
            <a:off x="0" y="1375969"/>
            <a:ext cx="6337010" cy="4354817"/>
          </a:xfrm>
          <a:prstGeom prst="rect">
            <a:avLst/>
          </a:prstGeom>
        </p:spPr>
      </p:pic>
    </p:spTree>
    <p:extLst>
      <p:ext uri="{BB962C8B-B14F-4D97-AF65-F5344CB8AC3E}">
        <p14:creationId xmlns:p14="http://schemas.microsoft.com/office/powerpoint/2010/main" val="113243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17</a:t>
            </a:fld>
            <a:endParaRPr lang="en-US" dirty="0"/>
          </a:p>
        </p:txBody>
      </p:sp>
      <p:graphicFrame>
        <p:nvGraphicFramePr>
          <p:cNvPr id="15" name="Content Placeholder 10">
            <a:extLst>
              <a:ext uri="{FF2B5EF4-FFF2-40B4-BE49-F238E27FC236}">
                <a16:creationId xmlns:a16="http://schemas.microsoft.com/office/drawing/2014/main" id="{26E25E59-0E38-6638-B95E-89C2266E0E59}"/>
              </a:ext>
            </a:extLst>
          </p:cNvPr>
          <p:cNvGraphicFramePr>
            <a:graphicFrameLocks noGrp="1"/>
          </p:cNvGraphicFramePr>
          <p:nvPr>
            <p:ph sz="half" idx="2"/>
          </p:nvPr>
        </p:nvGraphicFramePr>
        <p:xfrm>
          <a:off x="6607834" y="1534255"/>
          <a:ext cx="5321470" cy="4354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B48DE00-1FFD-B05F-5812-82B434DC6B6F}"/>
              </a:ext>
            </a:extLst>
          </p:cNvPr>
          <p:cNvPicPr>
            <a:picLocks noChangeAspect="1"/>
          </p:cNvPicPr>
          <p:nvPr/>
        </p:nvPicPr>
        <p:blipFill>
          <a:blip r:embed="rId7"/>
          <a:stretch>
            <a:fillRect/>
          </a:stretch>
        </p:blipFill>
        <p:spPr>
          <a:xfrm>
            <a:off x="0" y="1410028"/>
            <a:ext cx="6511877" cy="4354818"/>
          </a:xfrm>
          <a:prstGeom prst="rect">
            <a:avLst/>
          </a:prstGeom>
        </p:spPr>
      </p:pic>
    </p:spTree>
    <p:extLst>
      <p:ext uri="{BB962C8B-B14F-4D97-AF65-F5344CB8AC3E}">
        <p14:creationId xmlns:p14="http://schemas.microsoft.com/office/powerpoint/2010/main" val="204689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BDB03-7025-AFC4-B3CD-1548FCF38718}"/>
              </a:ext>
            </a:extLst>
          </p:cNvPr>
          <p:cNvSpPr>
            <a:spLocks noGrp="1"/>
          </p:cNvSpPr>
          <p:nvPr>
            <p:ph type="title"/>
          </p:nvPr>
        </p:nvSpPr>
        <p:spPr>
          <a:xfrm>
            <a:off x="6513788" y="365125"/>
            <a:ext cx="4840010" cy="1807305"/>
          </a:xfrm>
        </p:spPr>
        <p:txBody>
          <a:bodyPr vert="horz" lIns="91440" tIns="45720" rIns="91440" bIns="45720" rtlCol="0" anchor="ctr">
            <a:normAutofit/>
          </a:bodyPr>
          <a:lstStyle/>
          <a:p>
            <a:pPr algn="l"/>
            <a:r>
              <a:rPr lang="en-US" dirty="0">
                <a:solidFill>
                  <a:schemeClr val="tx1"/>
                </a:solidFill>
              </a:rPr>
              <a:t>Discussion</a:t>
            </a:r>
          </a:p>
        </p:txBody>
      </p:sp>
      <p:pic>
        <p:nvPicPr>
          <p:cNvPr id="9" name="Picture 8">
            <a:extLst>
              <a:ext uri="{FF2B5EF4-FFF2-40B4-BE49-F238E27FC236}">
                <a16:creationId xmlns:a16="http://schemas.microsoft.com/office/drawing/2014/main" id="{D19821D7-BF55-AD95-2722-12F4AE8D232B}"/>
              </a:ext>
            </a:extLst>
          </p:cNvPr>
          <p:cNvPicPr>
            <a:picLocks noChangeAspect="1"/>
          </p:cNvPicPr>
          <p:nvPr/>
        </p:nvPicPr>
        <p:blipFill rotWithShape="1">
          <a:blip r:embed="rId2"/>
          <a:srcRect l="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Content Placeholder 6">
            <a:extLst>
              <a:ext uri="{FF2B5EF4-FFF2-40B4-BE49-F238E27FC236}">
                <a16:creationId xmlns:a16="http://schemas.microsoft.com/office/drawing/2014/main" id="{8CDFE52F-B343-5104-8AEE-08E8EB928EDF}"/>
              </a:ext>
            </a:extLst>
          </p:cNvPr>
          <p:cNvSpPr>
            <a:spLocks noGrp="1"/>
          </p:cNvSpPr>
          <p:nvPr>
            <p:ph sz="half" idx="2"/>
          </p:nvPr>
        </p:nvSpPr>
        <p:spPr>
          <a:xfrm>
            <a:off x="6513788" y="2333297"/>
            <a:ext cx="4840010" cy="3843666"/>
          </a:xfrm>
        </p:spPr>
        <p:txBody>
          <a:bodyPr vert="horz" lIns="91440" tIns="45720" rIns="91440" bIns="45720" rtlCol="0">
            <a:normAutofit lnSpcReduction="10000"/>
          </a:bodyPr>
          <a:lstStyle/>
          <a:p>
            <a:r>
              <a:rPr lang="en-US" sz="1300" b="0" i="0" dirty="0">
                <a:effectLst/>
              </a:rPr>
              <a:t>By applying clustering algorithms, we gained insights into the common sentiment patterns in the airline industry.</a:t>
            </a:r>
          </a:p>
          <a:p>
            <a:r>
              <a:rPr lang="en-US" sz="1300" b="0" i="0" dirty="0">
                <a:effectLst/>
              </a:rPr>
              <a:t>Identified clusters associated with negative sentiments, including issues with customer service, late flights, and canceled flights.</a:t>
            </a:r>
          </a:p>
          <a:p>
            <a:r>
              <a:rPr lang="en-US" sz="1300" b="0" i="0" dirty="0">
                <a:effectLst/>
              </a:rPr>
              <a:t>These findings provide actionable insights for the airline industry, enabling improvements in customer service, punctuality, and flight cancellations.</a:t>
            </a:r>
          </a:p>
          <a:p>
            <a:r>
              <a:rPr lang="en-US" sz="1300" b="0" i="0" dirty="0">
                <a:effectLst/>
              </a:rPr>
              <a:t>The analysis helps in understanding trends and patterns in customer sentiment, allowing airlines to tailor their services and communication strategies accordingly.</a:t>
            </a:r>
          </a:p>
          <a:p>
            <a:r>
              <a:rPr lang="en-US" sz="1300" b="0" i="0" dirty="0">
                <a:effectLst/>
              </a:rPr>
              <a:t>Clustering algorithms provided a valuable approach to uncover sentiment patterns, assisting in data-driven decision-making and improving customer satisfaction.</a:t>
            </a:r>
          </a:p>
          <a:p>
            <a:r>
              <a:rPr lang="en-US" sz="1300" b="0" i="0" dirty="0">
                <a:effectLst/>
              </a:rPr>
              <a:t>DBSCAN performed the best among the evaluated clustering models, capturing sentiment patterns effectively based on the Silhouette Score.</a:t>
            </a:r>
          </a:p>
          <a:p>
            <a:r>
              <a:rPr lang="en-US" sz="1300" b="0" i="0" dirty="0">
                <a:effectLst/>
              </a:rPr>
              <a:t>The insights gained from these clustering algorithms guide airlines in improving services and addressing customer concerns.</a:t>
            </a:r>
            <a:endParaRPr lang="en-US" sz="1300" dirty="0"/>
          </a:p>
        </p:txBody>
      </p:sp>
      <p:sp>
        <p:nvSpPr>
          <p:cNvPr id="3" name="Slide Number Placeholder 2">
            <a:extLst>
              <a:ext uri="{FF2B5EF4-FFF2-40B4-BE49-F238E27FC236}">
                <a16:creationId xmlns:a16="http://schemas.microsoft.com/office/drawing/2014/main" id="{613D262B-6853-DC5D-FEA8-F486F86A2E4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3DC2DEF-D2FE-4B45-ABA4-9F153FD1C98A}" type="slidenum">
              <a:rPr lang="en-US" sz="1200">
                <a:solidFill>
                  <a:prstClr val="black">
                    <a:tint val="75000"/>
                  </a:prstClr>
                </a:solidFill>
                <a:latin typeface="Calibri" panose="020F0502020204030204"/>
              </a:rPr>
              <a:pPr>
                <a:spcAft>
                  <a:spcPts val="600"/>
                </a:spcAft>
                <a:defRPr/>
              </a:pPr>
              <a:t>18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8444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5E7-A237-4CDE-E8BD-C2DC80F523A6}"/>
              </a:ext>
            </a:extLst>
          </p:cNvPr>
          <p:cNvSpPr>
            <a:spLocks noGrp="1"/>
          </p:cNvSpPr>
          <p:nvPr>
            <p:ph type="title"/>
          </p:nvPr>
        </p:nvSpPr>
        <p:spPr/>
        <p:txBody>
          <a:bodyPr/>
          <a:lstStyle/>
          <a:p>
            <a:r>
              <a:rPr lang="en-US" dirty="0"/>
              <a:t>Problem statement(s)</a:t>
            </a:r>
          </a:p>
        </p:txBody>
      </p:sp>
      <p:sp>
        <p:nvSpPr>
          <p:cNvPr id="3" name="Slide Number Placeholder 2">
            <a:extLst>
              <a:ext uri="{FF2B5EF4-FFF2-40B4-BE49-F238E27FC236}">
                <a16:creationId xmlns:a16="http://schemas.microsoft.com/office/drawing/2014/main" id="{F0AF87FD-2120-3952-1460-79506E94D63F}"/>
              </a:ext>
            </a:extLst>
          </p:cNvPr>
          <p:cNvSpPr>
            <a:spLocks noGrp="1"/>
          </p:cNvSpPr>
          <p:nvPr>
            <p:ph type="sldNum" sz="quarter" idx="12"/>
          </p:nvPr>
        </p:nvSpPr>
        <p:spPr/>
        <p:txBody>
          <a:bodyPr/>
          <a:lstStyle/>
          <a:p>
            <a:fld id="{03DC2DEF-D2FE-4B45-ABA4-9F153FD1C98A}" type="slidenum">
              <a:rPr lang="en-US" smtClean="0"/>
              <a:t>19</a:t>
            </a:fld>
            <a:endParaRPr lang="en-US" dirty="0"/>
          </a:p>
        </p:txBody>
      </p:sp>
      <p:sp>
        <p:nvSpPr>
          <p:cNvPr id="4" name="Text Placeholder 3">
            <a:extLst>
              <a:ext uri="{FF2B5EF4-FFF2-40B4-BE49-F238E27FC236}">
                <a16:creationId xmlns:a16="http://schemas.microsoft.com/office/drawing/2014/main" id="{78B86F7F-B4DB-3B5F-394C-955B43EF81A4}"/>
              </a:ext>
            </a:extLst>
          </p:cNvPr>
          <p:cNvSpPr>
            <a:spLocks noGrp="1"/>
          </p:cNvSpPr>
          <p:nvPr>
            <p:ph type="body" sz="quarter" idx="3"/>
          </p:nvPr>
        </p:nvSpPr>
        <p:spPr>
          <a:xfrm>
            <a:off x="6261797" y="2323451"/>
            <a:ext cx="5630165" cy="1078960"/>
          </a:xfrm>
        </p:spPr>
        <p:txBody>
          <a:bodyPr>
            <a:normAutofit/>
          </a:bodyPr>
          <a:lstStyle/>
          <a:p>
            <a:r>
              <a:rPr lang="en-US" dirty="0">
                <a:solidFill>
                  <a:schemeClr val="bg1"/>
                </a:solidFill>
              </a:rPr>
              <a:t>What are the chances of these issues resurfacing with different airlines?</a:t>
            </a:r>
          </a:p>
          <a:p>
            <a:endParaRPr lang="en-US" dirty="0">
              <a:solidFill>
                <a:schemeClr val="bg1"/>
              </a:solidFill>
            </a:endParaRPr>
          </a:p>
        </p:txBody>
      </p:sp>
      <p:sp>
        <p:nvSpPr>
          <p:cNvPr id="5" name="Content Placeholder 4">
            <a:extLst>
              <a:ext uri="{FF2B5EF4-FFF2-40B4-BE49-F238E27FC236}">
                <a16:creationId xmlns:a16="http://schemas.microsoft.com/office/drawing/2014/main" id="{03E6BBF5-90DC-E8C3-B1C7-1E4313461768}"/>
              </a:ext>
            </a:extLst>
          </p:cNvPr>
          <p:cNvSpPr>
            <a:spLocks noGrp="1"/>
          </p:cNvSpPr>
          <p:nvPr>
            <p:ph sz="quarter" idx="4"/>
          </p:nvPr>
        </p:nvSpPr>
        <p:spPr>
          <a:xfrm>
            <a:off x="5882101" y="3744833"/>
            <a:ext cx="6182829" cy="2507578"/>
          </a:xfrm>
        </p:spPr>
        <p:txBody>
          <a:bodyPr lIns="91440" tIns="45720" rIns="91440" bIns="45720" anchor="t">
            <a:normAutofit fontScale="92500" lnSpcReduction="20000"/>
          </a:bodyPr>
          <a:lstStyle/>
          <a:p>
            <a:r>
              <a:rPr lang="en-US" dirty="0">
                <a:solidFill>
                  <a:schemeClr val="bg1"/>
                </a:solidFill>
              </a:rPr>
              <a:t>The likelihood of these issues resurfacing with different airlines varies based on specific factors. While clustering algorithms identify common negative sentiment issues like customer service problems, late flights, and cancellations, their occurrence depends on individual airline practices. </a:t>
            </a:r>
          </a:p>
          <a:p>
            <a:r>
              <a:rPr lang="en-US" dirty="0">
                <a:solidFill>
                  <a:schemeClr val="bg1"/>
                </a:solidFill>
              </a:rPr>
              <a:t>Real-time monitoring and analysis of customer feedback and industry trends are necessary to assess chances accurately. Ongoing evaluation and improvement are vital to proactively address emerging concerns and enhance customer satisfaction. Leveraging clustering insights and monitoring customer sentiments can help mitigate the chances of these issues resurfacing and improve overall airline services.</a:t>
            </a:r>
          </a:p>
        </p:txBody>
      </p:sp>
      <p:sp>
        <p:nvSpPr>
          <p:cNvPr id="6" name="Text Placeholder 5">
            <a:extLst>
              <a:ext uri="{FF2B5EF4-FFF2-40B4-BE49-F238E27FC236}">
                <a16:creationId xmlns:a16="http://schemas.microsoft.com/office/drawing/2014/main" id="{0009986D-245C-F47A-DA13-4825644A594B}"/>
              </a:ext>
            </a:extLst>
          </p:cNvPr>
          <p:cNvSpPr>
            <a:spLocks noGrp="1"/>
          </p:cNvSpPr>
          <p:nvPr>
            <p:ph type="body" idx="1"/>
          </p:nvPr>
        </p:nvSpPr>
        <p:spPr>
          <a:xfrm>
            <a:off x="348140" y="2646347"/>
            <a:ext cx="5582064" cy="518457"/>
          </a:xfrm>
        </p:spPr>
        <p:txBody>
          <a:bodyPr>
            <a:normAutofit fontScale="92500" lnSpcReduction="20000"/>
          </a:bodyPr>
          <a:lstStyle/>
          <a:p>
            <a:r>
              <a:rPr lang="en-US" dirty="0">
                <a:solidFill>
                  <a:schemeClr val="bg1"/>
                </a:solidFill>
              </a:rPr>
              <a:t>What are the most common complaints that customers have with the airport industry? </a:t>
            </a:r>
          </a:p>
          <a:p>
            <a:endParaRPr lang="en-US" dirty="0">
              <a:solidFill>
                <a:schemeClr val="bg1"/>
              </a:solidFill>
            </a:endParaRPr>
          </a:p>
        </p:txBody>
      </p:sp>
      <p:sp>
        <p:nvSpPr>
          <p:cNvPr id="7" name="Content Placeholder 6">
            <a:extLst>
              <a:ext uri="{FF2B5EF4-FFF2-40B4-BE49-F238E27FC236}">
                <a16:creationId xmlns:a16="http://schemas.microsoft.com/office/drawing/2014/main" id="{9268D8E9-50B6-89BC-553E-7BD367A37C81}"/>
              </a:ext>
            </a:extLst>
          </p:cNvPr>
          <p:cNvSpPr>
            <a:spLocks noGrp="1"/>
          </p:cNvSpPr>
          <p:nvPr>
            <p:ph sz="half" idx="2"/>
          </p:nvPr>
        </p:nvSpPr>
        <p:spPr>
          <a:xfrm>
            <a:off x="127070" y="3744833"/>
            <a:ext cx="5582064" cy="1953455"/>
          </a:xfrm>
        </p:spPr>
        <p:txBody>
          <a:bodyPr/>
          <a:lstStyle/>
          <a:p>
            <a:r>
              <a:rPr lang="en-US" dirty="0">
                <a:solidFill>
                  <a:schemeClr val="bg1"/>
                </a:solidFill>
              </a:rPr>
              <a:t> Customer Service issue is the most common issue with the airport industry. The next most common Issue is Late Flight, and cancelled flight.</a:t>
            </a:r>
          </a:p>
          <a:p>
            <a:endParaRPr lang="en-US" dirty="0">
              <a:solidFill>
                <a:schemeClr val="bg1"/>
              </a:solidFill>
            </a:endParaRPr>
          </a:p>
        </p:txBody>
      </p:sp>
    </p:spTree>
    <p:extLst>
      <p:ext uri="{BB962C8B-B14F-4D97-AF65-F5344CB8AC3E}">
        <p14:creationId xmlns:p14="http://schemas.microsoft.com/office/powerpoint/2010/main" val="3223359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any colorful circles with white question marks&#10;&#10;Description automatically generated with low confidence">
            <a:extLst>
              <a:ext uri="{FF2B5EF4-FFF2-40B4-BE49-F238E27FC236}">
                <a16:creationId xmlns:a16="http://schemas.microsoft.com/office/drawing/2014/main" id="{C9DE486F-FC28-BED5-0F0B-7ECF0559EB8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215" r="21645" b="2927"/>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Problem Statement(s)</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t>What are the most common complaints that customers have with the airport industry? </a:t>
            </a:r>
          </a:p>
          <a:p>
            <a:r>
              <a:rPr lang="en-US" sz="1700"/>
              <a:t>What are the chances of these issues resurfacing with different airlines?</a:t>
            </a:r>
          </a:p>
          <a:p>
            <a:endParaRPr lang="en-US" sz="170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03DC2DEF-D2FE-4B45-ABA4-9F153FD1C98A}" type="slidenum">
              <a:rPr lang="en-US" sz="1200">
                <a:solidFill>
                  <a:schemeClr val="tx1"/>
                </a:solidFill>
                <a:latin typeface="Calibri" panose="020F0502020204030204"/>
              </a:rPr>
              <a:pPr>
                <a:spcAft>
                  <a:spcPts val="600"/>
                </a:spcAft>
                <a:defRPr/>
              </a:pPr>
              <a:t>2</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30031197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BDB03-7025-AFC4-B3CD-1548FCF38718}"/>
              </a:ext>
            </a:extLst>
          </p:cNvPr>
          <p:cNvSpPr>
            <a:spLocks noGrp="1"/>
          </p:cNvSpPr>
          <p:nvPr>
            <p:ph type="title"/>
          </p:nvPr>
        </p:nvSpPr>
        <p:spPr>
          <a:xfrm>
            <a:off x="686834" y="1153572"/>
            <a:ext cx="3200400" cy="4461163"/>
          </a:xfrm>
        </p:spPr>
        <p:txBody>
          <a:bodyPr vert="horz" lIns="91440" tIns="45720" rIns="91440" bIns="45720" rtlCol="0" anchor="ctr">
            <a:normAutofit/>
          </a:bodyPr>
          <a:lstStyle/>
          <a:p>
            <a:pPr algn="l"/>
            <a:r>
              <a:rPr lang="en-US" sz="4100" kern="1200">
                <a:solidFill>
                  <a:srgbClr val="FFFFFF"/>
                </a:solidFill>
                <a:latin typeface="+mj-lt"/>
                <a:ea typeface="+mj-ea"/>
                <a:cs typeface="+mj-cs"/>
              </a:rPr>
              <a:t>Conclusion</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8CDFE52F-B343-5104-8AEE-08E8EB928EDF}"/>
              </a:ext>
            </a:extLst>
          </p:cNvPr>
          <p:cNvSpPr>
            <a:spLocks noGrp="1"/>
          </p:cNvSpPr>
          <p:nvPr>
            <p:ph sz="half" idx="2"/>
          </p:nvPr>
        </p:nvSpPr>
        <p:spPr>
          <a:xfrm>
            <a:off x="4447308" y="591344"/>
            <a:ext cx="6906491" cy="5585619"/>
          </a:xfrm>
        </p:spPr>
        <p:txBody>
          <a:bodyPr vert="horz" lIns="91440" tIns="45720" rIns="91440" bIns="45720" rtlCol="0" anchor="ctr">
            <a:normAutofit fontScale="92500"/>
          </a:bodyPr>
          <a:lstStyle/>
          <a:p>
            <a:pPr>
              <a:lnSpc>
                <a:spcPct val="200000"/>
              </a:lnSpc>
            </a:pPr>
            <a:r>
              <a:rPr lang="en-US" sz="1400" b="0" i="0" dirty="0">
                <a:effectLst/>
              </a:rPr>
              <a:t>Clustering analysis provided insights into common negative sentiments in the airline industry.</a:t>
            </a:r>
          </a:p>
          <a:p>
            <a:pPr>
              <a:lnSpc>
                <a:spcPct val="200000"/>
              </a:lnSpc>
            </a:pPr>
            <a:r>
              <a:rPr lang="en-US" sz="1400" b="0" i="0" dirty="0">
                <a:effectLst/>
              </a:rPr>
              <a:t>DBSCAN showed the best performance with higher Silhouette Score and lower Davies-Bouldin Index.</a:t>
            </a:r>
          </a:p>
          <a:p>
            <a:pPr>
              <a:lnSpc>
                <a:spcPct val="200000"/>
              </a:lnSpc>
            </a:pPr>
            <a:r>
              <a:rPr lang="en-US" sz="1400" b="0" i="0" dirty="0">
                <a:effectLst/>
              </a:rPr>
              <a:t>Identified issues: customer service problems, late flights, and canceled flights.</a:t>
            </a:r>
          </a:p>
          <a:p>
            <a:pPr>
              <a:lnSpc>
                <a:spcPct val="200000"/>
              </a:lnSpc>
            </a:pPr>
            <a:r>
              <a:rPr lang="en-US" sz="1400" b="0" i="0" dirty="0">
                <a:effectLst/>
              </a:rPr>
              <a:t>Future directions:</a:t>
            </a:r>
          </a:p>
          <a:p>
            <a:pPr>
              <a:lnSpc>
                <a:spcPct val="200000"/>
              </a:lnSpc>
            </a:pPr>
            <a:r>
              <a:rPr lang="en-US" sz="1400" b="0" i="0" dirty="0">
                <a:effectLst/>
              </a:rPr>
              <a:t>Refine sentiment analysis techniques.</a:t>
            </a:r>
          </a:p>
          <a:p>
            <a:pPr>
              <a:lnSpc>
                <a:spcPct val="200000"/>
              </a:lnSpc>
            </a:pPr>
            <a:r>
              <a:rPr lang="en-US" sz="1400" b="0" i="0" dirty="0">
                <a:effectLst/>
              </a:rPr>
              <a:t>Implement real-time monitoring for prompt response.</a:t>
            </a:r>
          </a:p>
          <a:p>
            <a:pPr>
              <a:lnSpc>
                <a:spcPct val="200000"/>
              </a:lnSpc>
            </a:pPr>
            <a:r>
              <a:rPr lang="en-US" sz="1400" b="0" i="0" dirty="0">
                <a:effectLst/>
              </a:rPr>
              <a:t>Improve social media engagement strategies.</a:t>
            </a:r>
          </a:p>
          <a:p>
            <a:pPr>
              <a:lnSpc>
                <a:spcPct val="200000"/>
              </a:lnSpc>
            </a:pPr>
            <a:r>
              <a:rPr lang="en-US" sz="1400" b="0" i="0" dirty="0">
                <a:effectLst/>
              </a:rPr>
              <a:t>Utilize predictive analytics for forecasting and issue mitigation.</a:t>
            </a:r>
          </a:p>
          <a:p>
            <a:pPr>
              <a:lnSpc>
                <a:spcPct val="200000"/>
              </a:lnSpc>
            </a:pPr>
            <a:r>
              <a:rPr lang="en-US" sz="1400" b="0" i="0" dirty="0">
                <a:effectLst/>
              </a:rPr>
              <a:t>Integrate sentiment analysis with other feedback channels.</a:t>
            </a:r>
          </a:p>
          <a:p>
            <a:pPr>
              <a:lnSpc>
                <a:spcPct val="200000"/>
              </a:lnSpc>
            </a:pPr>
            <a:r>
              <a:rPr lang="en-US" sz="1400" b="0" i="0" dirty="0">
                <a:effectLst/>
              </a:rPr>
              <a:t>These steps enhance competitiveness and customer satisfaction</a:t>
            </a:r>
            <a:endParaRPr lang="en-US" sz="1400" dirty="0"/>
          </a:p>
        </p:txBody>
      </p:sp>
      <p:sp>
        <p:nvSpPr>
          <p:cNvPr id="3" name="Slide Number Placeholder 2">
            <a:extLst>
              <a:ext uri="{FF2B5EF4-FFF2-40B4-BE49-F238E27FC236}">
                <a16:creationId xmlns:a16="http://schemas.microsoft.com/office/drawing/2014/main" id="{613D262B-6853-DC5D-FEA8-F486F86A2E41}"/>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defRPr/>
            </a:pPr>
            <a:fld id="{03DC2DEF-D2FE-4B45-ABA4-9F153FD1C98A}" type="slidenum">
              <a:rPr lang="en-US" sz="1200">
                <a:solidFill>
                  <a:schemeClr val="tx1">
                    <a:tint val="75000"/>
                  </a:schemeClr>
                </a:solidFill>
              </a:rPr>
              <a:pPr>
                <a:spcAft>
                  <a:spcPts val="600"/>
                </a:spcAft>
                <a:defRPr/>
              </a:pPr>
              <a:t>20</a:t>
            </a:fld>
            <a:endParaRPr lang="en-US" sz="1200">
              <a:solidFill>
                <a:schemeClr val="tx1">
                  <a:tint val="75000"/>
                </a:schemeClr>
              </a:solidFill>
            </a:endParaRPr>
          </a:p>
        </p:txBody>
      </p:sp>
    </p:spTree>
    <p:extLst>
      <p:ext uri="{BB962C8B-B14F-4D97-AF65-F5344CB8AC3E}">
        <p14:creationId xmlns:p14="http://schemas.microsoft.com/office/powerpoint/2010/main" val="2369505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5C7BDB03-7025-AFC4-B3CD-1548FCF38718}"/>
              </a:ext>
            </a:extLst>
          </p:cNvPr>
          <p:cNvSpPr>
            <a:spLocks noGrp="1"/>
          </p:cNvSpPr>
          <p:nvPr>
            <p:ph type="title"/>
          </p:nvPr>
        </p:nvSpPr>
        <p:spPr>
          <a:xfrm>
            <a:off x="1102367" y="1264801"/>
            <a:ext cx="4114571" cy="4296387"/>
          </a:xfrm>
        </p:spPr>
        <p:txBody>
          <a:bodyPr vert="horz" lIns="91440" tIns="45720" rIns="91440" bIns="45720" rtlCol="0" anchor="ctr">
            <a:normAutofit/>
          </a:bodyPr>
          <a:lstStyle/>
          <a:p>
            <a:r>
              <a:rPr lang="en-US"/>
              <a:t>R</a:t>
            </a:r>
            <a:r>
              <a:rPr lang="en-US" kern="1200">
                <a:latin typeface="+mj-lt"/>
                <a:ea typeface="+mj-ea"/>
                <a:cs typeface="+mj-cs"/>
              </a:rPr>
              <a:t>eferences</a:t>
            </a:r>
            <a:endParaRPr lang="en-US" kern="1200" dirty="0">
              <a:latin typeface="+mj-lt"/>
              <a:ea typeface="+mj-ea"/>
              <a:cs typeface="+mj-cs"/>
            </a:endParaRPr>
          </a:p>
        </p:txBody>
      </p:sp>
      <p:grpSp>
        <p:nvGrpSpPr>
          <p:cNvPr id="18" name="Group 17">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2" name="Oval 21">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Content Placeholder 6">
            <a:extLst>
              <a:ext uri="{FF2B5EF4-FFF2-40B4-BE49-F238E27FC236}">
                <a16:creationId xmlns:a16="http://schemas.microsoft.com/office/drawing/2014/main" id="{8CDFE52F-B343-5104-8AEE-08E8EB928EDF}"/>
              </a:ext>
            </a:extLst>
          </p:cNvPr>
          <p:cNvSpPr>
            <a:spLocks noGrp="1"/>
          </p:cNvSpPr>
          <p:nvPr>
            <p:ph sz="half" idx="2"/>
          </p:nvPr>
        </p:nvSpPr>
        <p:spPr>
          <a:xfrm>
            <a:off x="6234868" y="1345827"/>
            <a:ext cx="5217173" cy="4351338"/>
          </a:xfrm>
        </p:spPr>
        <p:txBody>
          <a:bodyPr vert="horz" lIns="91440" tIns="45720" rIns="91440" bIns="45720" rtlCol="0">
            <a:normAutofit fontScale="85000" lnSpcReduction="20000"/>
          </a:bodyPr>
          <a:lstStyle/>
          <a:p>
            <a:r>
              <a:rPr lang="en-US" b="0" i="0" u="sng" dirty="0">
                <a:solidFill>
                  <a:schemeClr val="bg1"/>
                </a:solidFill>
                <a:effectLst/>
              </a:rPr>
              <a:t>Here is an updated reference list for your document that includes a reference to Microsoft Bing:</a:t>
            </a:r>
          </a:p>
          <a:p>
            <a:endParaRPr lang="en-US" b="0" i="0" u="sng" dirty="0">
              <a:solidFill>
                <a:schemeClr val="bg1"/>
              </a:solidFill>
              <a:effectLst/>
            </a:endParaRPr>
          </a:p>
          <a:p>
            <a:r>
              <a:rPr lang="en-US" b="0" i="0" u="sng" dirty="0">
                <a:solidFill>
                  <a:schemeClr val="bg1"/>
                </a:solidFill>
                <a:effectLst/>
              </a:rPr>
              <a:t>Real Python. (n.d.). K-Means Clustering in Python: A Practical Guide. Retrieved from https://realpython.com/k-means-clustering-python/</a:t>
            </a:r>
          </a:p>
          <a:p>
            <a:r>
              <a:rPr lang="en-US" b="0" i="0" u="sng" dirty="0">
                <a:solidFill>
                  <a:schemeClr val="bg1"/>
                </a:solidFill>
                <a:effectLst/>
              </a:rPr>
              <a:t>Great Learning. (n.d.). Multinomial Naive Bayes Explained. Retrieved from https://www.mygreatlearning.com/blog/multinomial-naive-bayes-explained/</a:t>
            </a:r>
          </a:p>
          <a:p>
            <a:r>
              <a:rPr lang="en-US" b="0" i="0" u="sng" dirty="0">
                <a:solidFill>
                  <a:schemeClr val="bg1"/>
                </a:solidFill>
                <a:effectLst/>
              </a:rPr>
              <a:t>W3Schools. (n.d.). Python Machine Learning Decision Tree. Retrieved from https://www.w3schools.com/python/python_ml_decision_tree.asp</a:t>
            </a:r>
          </a:p>
          <a:p>
            <a:r>
              <a:rPr lang="en-US" b="0" i="0" u="sng" dirty="0">
                <a:solidFill>
                  <a:schemeClr val="bg1"/>
                </a:solidFill>
                <a:effectLst/>
              </a:rPr>
              <a:t>CrowdFlower. (n.d.). Twitter US Airline Sentiment. Retrieved from https://www.kaggle.com/datasets/crowdflower/twitter-airline-sentiment</a:t>
            </a:r>
          </a:p>
          <a:p>
            <a:r>
              <a:rPr lang="en-US" b="0" i="0" u="sng" dirty="0" err="1">
                <a:solidFill>
                  <a:schemeClr val="bg1"/>
                </a:solidFill>
                <a:effectLst/>
              </a:rPr>
              <a:t>OpenAI</a:t>
            </a:r>
            <a:r>
              <a:rPr lang="en-US" b="0" i="0" u="sng" dirty="0">
                <a:solidFill>
                  <a:schemeClr val="bg1"/>
                </a:solidFill>
                <a:effectLst/>
              </a:rPr>
              <a:t> Chat. (n.d.). </a:t>
            </a:r>
            <a:r>
              <a:rPr lang="en-US" b="0" i="0" u="sng" dirty="0" err="1">
                <a:solidFill>
                  <a:schemeClr val="bg1"/>
                </a:solidFill>
                <a:effectLst/>
              </a:rPr>
              <a:t>OpenAI</a:t>
            </a:r>
            <a:r>
              <a:rPr lang="en-US" b="0" i="0" u="sng" dirty="0">
                <a:solidFill>
                  <a:schemeClr val="bg1"/>
                </a:solidFill>
                <a:effectLst/>
              </a:rPr>
              <a:t> Chat. Retrieved from https://chat.openai.com/</a:t>
            </a:r>
          </a:p>
          <a:p>
            <a:r>
              <a:rPr lang="en-US" b="0" i="0" u="sng" dirty="0">
                <a:solidFill>
                  <a:schemeClr val="bg1"/>
                </a:solidFill>
                <a:effectLst/>
              </a:rPr>
              <a:t>Microsoft Bing. (n.d.). Microsoft Bing AI Chatbot. Retrieved from https://www.bing.com/</a:t>
            </a:r>
            <a:endParaRPr lang="en-US" dirty="0">
              <a:solidFill>
                <a:schemeClr val="bg1"/>
              </a:solidFill>
            </a:endParaRPr>
          </a:p>
        </p:txBody>
      </p:sp>
      <p:sp>
        <p:nvSpPr>
          <p:cNvPr id="3" name="Slide Number Placeholder 2">
            <a:extLst>
              <a:ext uri="{FF2B5EF4-FFF2-40B4-BE49-F238E27FC236}">
                <a16:creationId xmlns:a16="http://schemas.microsoft.com/office/drawing/2014/main" id="{613D262B-6853-DC5D-FEA8-F486F86A2E4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3DC2DEF-D2FE-4B45-ABA4-9F153FD1C98A}" type="slidenum">
              <a:rPr lang="en-US" sz="1200">
                <a:solidFill>
                  <a:schemeClr val="bg1"/>
                </a:solidFill>
              </a:rPr>
              <a:pPr>
                <a:spcAft>
                  <a:spcPts val="600"/>
                </a:spcAft>
              </a:pPr>
              <a:t>21</a:t>
            </a:fld>
            <a:endParaRPr lang="en-US" sz="1200" dirty="0">
              <a:solidFill>
                <a:schemeClr val="bg1"/>
              </a:solidFill>
            </a:endParaRPr>
          </a:p>
        </p:txBody>
      </p:sp>
      <p:grpSp>
        <p:nvGrpSpPr>
          <p:cNvPr id="2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7" name="Freeform: Shape 2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879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young person raising his hand&#10;&#10;Description automatically generated with medium confidence">
            <a:extLst>
              <a:ext uri="{FF2B5EF4-FFF2-40B4-BE49-F238E27FC236}">
                <a16:creationId xmlns:a16="http://schemas.microsoft.com/office/drawing/2014/main" id="{D7D46A92-46DB-18F0-C986-BA70EF19191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016" r="25882" b="5073"/>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a:solidFill>
                  <a:schemeClr val="tx1"/>
                </a:solidFill>
              </a:rPr>
              <a:t>What was contained in the data?</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03DC2DEF-D2FE-4B45-ABA4-9F153FD1C98A}" type="slidenum">
              <a:rPr lang="en-US" sz="1200">
                <a:solidFill>
                  <a:schemeClr val="tx1"/>
                </a:solidFill>
                <a:latin typeface="Calibri" panose="020F0502020204030204"/>
              </a:rPr>
              <a:pPr>
                <a:spcAft>
                  <a:spcPts val="600"/>
                </a:spcAft>
                <a:defRPr/>
              </a:pPr>
              <a:t>3</a:t>
            </a:fld>
            <a:endParaRPr lang="en-US" sz="1200">
              <a:solidFill>
                <a:schemeClr val="tx1"/>
              </a:solidFill>
              <a:latin typeface="Calibri" panose="020F0502020204030204"/>
            </a:endParaRPr>
          </a:p>
        </p:txBody>
      </p:sp>
      <p:sp>
        <p:nvSpPr>
          <p:cNvPr id="9" name="TextBox 8">
            <a:extLst>
              <a:ext uri="{FF2B5EF4-FFF2-40B4-BE49-F238E27FC236}">
                <a16:creationId xmlns:a16="http://schemas.microsoft.com/office/drawing/2014/main" id="{E25FE0BC-8C09-0D30-9B9C-69193C5167FA}"/>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codnewsroom/25163031631">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4628842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8128990" y="637763"/>
            <a:ext cx="2916358" cy="1627274"/>
          </a:xfrm>
        </p:spPr>
        <p:txBody>
          <a:bodyPr vert="horz" lIns="91440" tIns="45720" rIns="91440" bIns="45720" rtlCol="0" anchor="t">
            <a:normAutofit/>
          </a:bodyPr>
          <a:lstStyle/>
          <a:p>
            <a:r>
              <a:rPr lang="en-US" sz="3700" b="0" i="0" kern="1200">
                <a:solidFill>
                  <a:schemeClr val="tx1"/>
                </a:solidFill>
                <a:latin typeface="+mj-lt"/>
                <a:ea typeface="+mj-ea"/>
                <a:cs typeface="+mj-cs"/>
              </a:rPr>
              <a:t>Brief overview of the dataset</a:t>
            </a:r>
          </a:p>
        </p:txBody>
      </p:sp>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03DC2DEF-D2FE-4B45-ABA4-9F153FD1C98A}" type="slidenum">
              <a:rPr lang="en-US" sz="1400">
                <a:solidFill>
                  <a:schemeClr val="bg1"/>
                </a:solidFill>
              </a:rPr>
              <a:pPr algn="ctr">
                <a:spcAft>
                  <a:spcPts val="600"/>
                </a:spcAft>
              </a:pPr>
              <a:t>4</a:t>
            </a:fld>
            <a:endParaRPr lang="en-US" sz="1400">
              <a:solidFill>
                <a:schemeClr val="bg1"/>
              </a:solidFill>
            </a:endParaRPr>
          </a:p>
        </p:txBody>
      </p:sp>
      <p:pic>
        <p:nvPicPr>
          <p:cNvPr id="8" name="Picture 7">
            <a:extLst>
              <a:ext uri="{FF2B5EF4-FFF2-40B4-BE49-F238E27FC236}">
                <a16:creationId xmlns:a16="http://schemas.microsoft.com/office/drawing/2014/main" id="{52E002BF-9DE1-BC5A-E027-A68E5290F887}"/>
              </a:ext>
            </a:extLst>
          </p:cNvPr>
          <p:cNvPicPr>
            <a:picLocks noChangeAspect="1"/>
          </p:cNvPicPr>
          <p:nvPr/>
        </p:nvPicPr>
        <p:blipFill>
          <a:blip r:embed="rId2"/>
          <a:stretch>
            <a:fillRect/>
          </a:stretch>
        </p:blipFill>
        <p:spPr>
          <a:xfrm>
            <a:off x="1155547" y="1014092"/>
            <a:ext cx="5725584" cy="4824109"/>
          </a:xfrm>
          <a:prstGeom prst="rect">
            <a:avLst/>
          </a:prstGeom>
        </p:spPr>
      </p:pic>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8128937" y="2580828"/>
            <a:ext cx="2916406" cy="3633699"/>
          </a:xfrm>
        </p:spPr>
        <p:txBody>
          <a:bodyPr vert="horz" lIns="91440" tIns="45720" rIns="91440" bIns="45720" rtlCol="0">
            <a:normAutofit/>
          </a:bodyPr>
          <a:lstStyle/>
          <a:p>
            <a:endParaRPr lang="en-US" sz="1400">
              <a:solidFill>
                <a:schemeClr val="tx1"/>
              </a:solidFill>
            </a:endParaRPr>
          </a:p>
          <a:p>
            <a:r>
              <a:rPr lang="en-US" sz="1400">
                <a:solidFill>
                  <a:schemeClr val="tx1"/>
                </a:solidFill>
              </a:rPr>
              <a:t>Our dataset, obtained from Kaggle.com, consists of over 14,000 tweets from February 2015 mentioning major US airlines. Stored in an SQLite database, it includes fifteen columns providing information about each tweet. The "airline_sentiment" column categorizes tweets as positive, negative, or neutral, while "airline_sentiment_confidence" measures confidence in the assigned sentiment label.</a:t>
            </a:r>
          </a:p>
        </p:txBody>
      </p:sp>
    </p:spTree>
    <p:extLst>
      <p:ext uri="{BB962C8B-B14F-4D97-AF65-F5344CB8AC3E}">
        <p14:creationId xmlns:p14="http://schemas.microsoft.com/office/powerpoint/2010/main" val="324238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838200" y="448721"/>
            <a:ext cx="4707671" cy="1225650"/>
          </a:xfrm>
        </p:spPr>
        <p:txBody>
          <a:bodyPr vert="horz" lIns="91440" tIns="45720" rIns="91440" bIns="45720" rtlCol="0" anchor="b">
            <a:normAutofit/>
          </a:bodyPr>
          <a:lstStyle/>
          <a:p>
            <a:pPr algn="l"/>
            <a:r>
              <a:rPr lang="en-US" sz="2900" kern="1200">
                <a:latin typeface="+mj-lt"/>
                <a:ea typeface="+mj-ea"/>
                <a:cs typeface="+mj-cs"/>
              </a:rPr>
              <a:t>EDA/Data Cleaning/Preprocessing  </a:t>
            </a:r>
          </a:p>
        </p:txBody>
      </p:sp>
      <p:cxnSp>
        <p:nvCxnSpPr>
          <p:cNvPr id="25" name="Straight Connector 2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897769" y="1909192"/>
            <a:ext cx="4586513" cy="3647710"/>
          </a:xfrm>
        </p:spPr>
        <p:txBody>
          <a:bodyPr vert="horz" lIns="91440" tIns="45720" rIns="91440" bIns="45720" rtlCol="0">
            <a:normAutofit/>
          </a:bodyPr>
          <a:lstStyle/>
          <a:p>
            <a:r>
              <a:rPr lang="en-US" sz="1900">
                <a:solidFill>
                  <a:schemeClr val="bg1"/>
                </a:solidFill>
              </a:rPr>
              <a:t>To begin the exploratory data analysis (EDA) process, we first displayed the columns of the untouched data to get an overview of the available information. Then, we used the tweetsDf.head() function to display the first 5 rows and all 15 columns of the dataset.</a:t>
            </a:r>
          </a:p>
          <a:p>
            <a:r>
              <a:rPr lang="en-US" sz="1900">
                <a:solidFill>
                  <a:schemeClr val="bg1"/>
                </a:solidFill>
              </a:rPr>
              <a:t>Next, we filtered the data and selected the 'airline_sentiment' column to get the unique counts for each sentiment category (positive, negative, neutral). This allowed us to understand the distribution of sentiments in the dataset.</a:t>
            </a:r>
          </a:p>
          <a:p>
            <a:endParaRPr lang="en-US" sz="1900">
              <a:solidFill>
                <a:schemeClr val="bg1"/>
              </a:solidFill>
            </a:endParaRPr>
          </a:p>
        </p:txBody>
      </p:sp>
      <p:cxnSp>
        <p:nvCxnSpPr>
          <p:cNvPr id="27" name="Straight Connector 2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text, screenshot, diagram, rectangle&#10;&#10;Description automatically generated">
            <a:extLst>
              <a:ext uri="{FF2B5EF4-FFF2-40B4-BE49-F238E27FC236}">
                <a16:creationId xmlns:a16="http://schemas.microsoft.com/office/drawing/2014/main" id="{1848C19B-63BB-FFE5-A21E-A587177517C2}"/>
              </a:ext>
            </a:extLst>
          </p:cNvPr>
          <p:cNvPicPr>
            <a:picLocks noChangeAspect="1"/>
          </p:cNvPicPr>
          <p:nvPr/>
        </p:nvPicPr>
        <p:blipFill>
          <a:blip r:embed="rId2"/>
          <a:stretch>
            <a:fillRect/>
          </a:stretch>
        </p:blipFill>
        <p:spPr>
          <a:xfrm>
            <a:off x="6525453" y="985301"/>
            <a:ext cx="5666547" cy="4887397"/>
          </a:xfrm>
          <a:prstGeom prst="rect">
            <a:avLst/>
          </a:prstGeom>
        </p:spPr>
      </p:pic>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03DC2DEF-D2FE-4B45-ABA4-9F153FD1C98A}" type="slidenum">
              <a:rPr lang="en-US" sz="1200">
                <a:solidFill>
                  <a:srgbClr val="FFFFFF"/>
                </a:solidFill>
              </a:rPr>
              <a:pPr>
                <a:spcAft>
                  <a:spcPts val="600"/>
                </a:spcAft>
              </a:pPr>
              <a:t>5</a:t>
            </a:fld>
            <a:endParaRPr lang="en-US" sz="1200">
              <a:solidFill>
                <a:srgbClr val="FFFFFF"/>
              </a:solidFill>
            </a:endParaRPr>
          </a:p>
        </p:txBody>
      </p:sp>
    </p:spTree>
    <p:extLst>
      <p:ext uri="{BB962C8B-B14F-4D97-AF65-F5344CB8AC3E}">
        <p14:creationId xmlns:p14="http://schemas.microsoft.com/office/powerpoint/2010/main" val="115496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6</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5970165" y="2155971"/>
            <a:ext cx="6031837" cy="3201317"/>
          </a:xfrm>
        </p:spPr>
        <p:txBody>
          <a:bodyPr>
            <a:normAutofit/>
          </a:bodyPr>
          <a:lstStyle/>
          <a:p>
            <a:pPr>
              <a:lnSpc>
                <a:spcPct val="150000"/>
              </a:lnSpc>
            </a:pPr>
            <a:r>
              <a:rPr lang="en-US" dirty="0">
                <a:solidFill>
                  <a:schemeClr val="bg1"/>
                </a:solidFill>
              </a:rPr>
              <a:t>Afterwards, we focused specifically on the negative sentiments and selected the rows that corresponded to negative sentiment tweets. We further grouped the data by airline and sentiment to visualize the distribution of negative sentiments across different airlines using a histogram.</a:t>
            </a:r>
          </a:p>
        </p:txBody>
      </p:sp>
      <p:pic>
        <p:nvPicPr>
          <p:cNvPr id="23" name="Picture 22" descr="A picture containing text, screenshot, font, number&#10;&#10;Description automatically generated">
            <a:extLst>
              <a:ext uri="{FF2B5EF4-FFF2-40B4-BE49-F238E27FC236}">
                <a16:creationId xmlns:a16="http://schemas.microsoft.com/office/drawing/2014/main" id="{9C36D6F3-E8E1-7E23-34C7-B35051C7DA4D}"/>
              </a:ext>
            </a:extLst>
          </p:cNvPr>
          <p:cNvPicPr>
            <a:picLocks noChangeAspect="1"/>
          </p:cNvPicPr>
          <p:nvPr/>
        </p:nvPicPr>
        <p:blipFill>
          <a:blip r:embed="rId2"/>
          <a:stretch>
            <a:fillRect/>
          </a:stretch>
        </p:blipFill>
        <p:spPr>
          <a:xfrm>
            <a:off x="0" y="478168"/>
            <a:ext cx="5611008" cy="5249008"/>
          </a:xfrm>
          <a:prstGeom prst="rect">
            <a:avLst/>
          </a:prstGeom>
        </p:spPr>
      </p:pic>
    </p:spTree>
    <p:extLst>
      <p:ext uri="{BB962C8B-B14F-4D97-AF65-F5344CB8AC3E}">
        <p14:creationId xmlns:p14="http://schemas.microsoft.com/office/powerpoint/2010/main" val="292828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7</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309898" y="2290195"/>
            <a:ext cx="5367577" cy="3741490"/>
          </a:xfrm>
        </p:spPr>
        <p:txBody>
          <a:bodyPr>
            <a:normAutofit/>
          </a:bodyPr>
          <a:lstStyle/>
          <a:p>
            <a:pPr marL="0" marR="0" indent="457200">
              <a:lnSpc>
                <a:spcPct val="200000"/>
              </a:lnSpc>
              <a:spcBef>
                <a:spcPts val="0"/>
              </a:spcBef>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Moving on, we grouped the data by negative reason and computed the median confidence for each negative reason. This information was then displayed in a scatter plot, allowing us to analyze the relationship between the negative reasons and the confidence level in assigned sentiment labels.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 name="Picture 22" descr="A picture containing text, screenshot, number, diagram&#10;&#10;Description automatically generated">
            <a:extLst>
              <a:ext uri="{FF2B5EF4-FFF2-40B4-BE49-F238E27FC236}">
                <a16:creationId xmlns:a16="http://schemas.microsoft.com/office/drawing/2014/main" id="{A29B7E67-DB5F-4383-87C5-2954933781B5}"/>
              </a:ext>
            </a:extLst>
          </p:cNvPr>
          <p:cNvPicPr>
            <a:picLocks noChangeAspect="1"/>
          </p:cNvPicPr>
          <p:nvPr/>
        </p:nvPicPr>
        <p:blipFill>
          <a:blip r:embed="rId2"/>
          <a:stretch>
            <a:fillRect/>
          </a:stretch>
        </p:blipFill>
        <p:spPr>
          <a:xfrm>
            <a:off x="0" y="629503"/>
            <a:ext cx="5452844" cy="5953615"/>
          </a:xfrm>
          <a:prstGeom prst="rect">
            <a:avLst/>
          </a:prstGeom>
        </p:spPr>
      </p:pic>
    </p:spTree>
    <p:extLst>
      <p:ext uri="{BB962C8B-B14F-4D97-AF65-F5344CB8AC3E}">
        <p14:creationId xmlns:p14="http://schemas.microsoft.com/office/powerpoint/2010/main" val="1358642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A1C8D7F-218C-86E0-F463-0238B3DF4869}"/>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a:r>
              <a:rPr lang="en-US" sz="4000" kern="1200">
                <a:solidFill>
                  <a:srgbClr val="FFFFFF"/>
                </a:solidFill>
                <a:latin typeface="+mj-lt"/>
                <a:ea typeface="+mj-ea"/>
                <a:cs typeface="+mj-cs"/>
              </a:rPr>
              <a:t>Our Heatmap</a:t>
            </a:r>
          </a:p>
        </p:txBody>
      </p:sp>
      <p:pic>
        <p:nvPicPr>
          <p:cNvPr id="11" name="Picture 10">
            <a:extLst>
              <a:ext uri="{FF2B5EF4-FFF2-40B4-BE49-F238E27FC236}">
                <a16:creationId xmlns:a16="http://schemas.microsoft.com/office/drawing/2014/main" id="{E68CA024-2CD0-C19C-B32E-4942A2EDFF52}"/>
              </a:ext>
            </a:extLst>
          </p:cNvPr>
          <p:cNvPicPr>
            <a:picLocks noChangeAspect="1"/>
          </p:cNvPicPr>
          <p:nvPr/>
        </p:nvPicPr>
        <p:blipFill>
          <a:blip r:embed="rId2"/>
          <a:stretch>
            <a:fillRect/>
          </a:stretch>
        </p:blipFill>
        <p:spPr>
          <a:xfrm>
            <a:off x="5183128" y="467208"/>
            <a:ext cx="5864347" cy="5923584"/>
          </a:xfrm>
          <a:prstGeom prst="rect">
            <a:avLst/>
          </a:prstGeom>
        </p:spPr>
      </p:pic>
      <p:sp>
        <p:nvSpPr>
          <p:cNvPr id="3" name="Slide Number Placeholder 2">
            <a:extLst>
              <a:ext uri="{FF2B5EF4-FFF2-40B4-BE49-F238E27FC236}">
                <a16:creationId xmlns:a16="http://schemas.microsoft.com/office/drawing/2014/main" id="{EE7A40B2-567A-8A43-86AB-BC51CF209D2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03DC2DEF-D2FE-4B45-ABA4-9F153FD1C98A}"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Tree>
    <p:extLst>
      <p:ext uri="{BB962C8B-B14F-4D97-AF65-F5344CB8AC3E}">
        <p14:creationId xmlns:p14="http://schemas.microsoft.com/office/powerpoint/2010/main" val="150416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9</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662394" y="2164360"/>
            <a:ext cx="5367577" cy="3741490"/>
          </a:xfrm>
        </p:spPr>
        <p:txBody>
          <a:bodyPr>
            <a:normAutofit/>
          </a:bodyPr>
          <a:lstStyle/>
          <a:p>
            <a:pPr marL="0" marR="0" indent="457200">
              <a:lnSpc>
                <a:spcPct val="200000"/>
              </a:lnSpc>
              <a:spcBef>
                <a:spcPts val="0"/>
              </a:spcBef>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As part of the data cleaning process, we dropped the columns and rows that were not needed for our analysis. This helped streamline the dataset and remove unnecessary information. After making these changes, we displayed the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dataframe</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again to observe the resulting modifications.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shot of a computer program&#10;&#10;Description automatically generated with medium confidence">
            <a:extLst>
              <a:ext uri="{FF2B5EF4-FFF2-40B4-BE49-F238E27FC236}">
                <a16:creationId xmlns:a16="http://schemas.microsoft.com/office/drawing/2014/main" id="{0A65EA00-2F46-360A-15AA-945461C14F33}"/>
              </a:ext>
            </a:extLst>
          </p:cNvPr>
          <p:cNvPicPr>
            <a:picLocks noChangeAspect="1"/>
          </p:cNvPicPr>
          <p:nvPr/>
        </p:nvPicPr>
        <p:blipFill>
          <a:blip r:embed="rId2"/>
          <a:stretch>
            <a:fillRect/>
          </a:stretch>
        </p:blipFill>
        <p:spPr>
          <a:xfrm>
            <a:off x="-1" y="419449"/>
            <a:ext cx="6662395" cy="5670958"/>
          </a:xfrm>
          <a:prstGeom prst="rect">
            <a:avLst/>
          </a:prstGeom>
        </p:spPr>
      </p:pic>
    </p:spTree>
    <p:extLst>
      <p:ext uri="{BB962C8B-B14F-4D97-AF65-F5344CB8AC3E}">
        <p14:creationId xmlns:p14="http://schemas.microsoft.com/office/powerpoint/2010/main" val="343822810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Futuristic pitch deck</Template>
  <TotalTime>1346</TotalTime>
  <Words>1467</Words>
  <Application>Microsoft Office PowerPoint</Application>
  <PresentationFormat>Widescreen</PresentationFormat>
  <Paragraphs>91</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Century Gothic Bold</vt:lpstr>
      <vt:lpstr>Courier New</vt:lpstr>
      <vt:lpstr>Daytona Pro Light</vt:lpstr>
      <vt:lpstr>Times New Roman</vt:lpstr>
      <vt:lpstr>Office Theme</vt:lpstr>
      <vt:lpstr>Unsupervised Analysis of Airline Sentiment on Twitter</vt:lpstr>
      <vt:lpstr>Problem Statement(s)</vt:lpstr>
      <vt:lpstr>What was contained in the data?</vt:lpstr>
      <vt:lpstr>Brief overview of the dataset</vt:lpstr>
      <vt:lpstr>EDA/Data Cleaning/Preprocessing  </vt:lpstr>
      <vt:lpstr>PowerPoint Presentation</vt:lpstr>
      <vt:lpstr>PowerPoint Presentation</vt:lpstr>
      <vt:lpstr>Our Heatmap</vt:lpstr>
      <vt:lpstr>PowerPoint Presentation</vt:lpstr>
      <vt:lpstr>PowerPoint Presentation</vt:lpstr>
      <vt:lpstr>PowerPoint Presentation</vt:lpstr>
      <vt:lpstr>PowerPoint Presentation</vt:lpstr>
      <vt:lpstr>What algorithms did we use?</vt:lpstr>
      <vt:lpstr>PowerPoint Presentation</vt:lpstr>
      <vt:lpstr>PowerPoint Presentation</vt:lpstr>
      <vt:lpstr>PowerPoint Presentation</vt:lpstr>
      <vt:lpstr>PowerPoint Presentation</vt:lpstr>
      <vt:lpstr>Discussion</vt:lpstr>
      <vt:lpstr>Problem statement(s)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Sentiment Analysis</dc:title>
  <dc:creator>The Prodigy</dc:creator>
  <cp:lastModifiedBy>Patrick Miller</cp:lastModifiedBy>
  <cp:revision>15</cp:revision>
  <dcterms:created xsi:type="dcterms:W3CDTF">2023-05-15T03:16:54Z</dcterms:created>
  <dcterms:modified xsi:type="dcterms:W3CDTF">2023-05-19T18:12:42Z</dcterms:modified>
</cp:coreProperties>
</file>